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84" r:id="rId3"/>
    <p:sldId id="281" r:id="rId4"/>
    <p:sldId id="269" r:id="rId5"/>
    <p:sldId id="268" r:id="rId6"/>
    <p:sldId id="272" r:id="rId7"/>
    <p:sldId id="285" r:id="rId8"/>
    <p:sldId id="274" r:id="rId9"/>
    <p:sldId id="275" r:id="rId10"/>
    <p:sldId id="282" r:id="rId11"/>
    <p:sldId id="283" r:id="rId12"/>
    <p:sldId id="279" r:id="rId13"/>
    <p:sldId id="277" r:id="rId14"/>
  </p:sldIdLst>
  <p:sldSz cx="12192000" cy="6858000"/>
  <p:notesSz cx="6797675" cy="9926638"/>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E. Mollenbrok" initials="JM" lastIdx="2" clrIdx="0">
    <p:extLst>
      <p:ext uri="{19B8F6BF-5375-455C-9EA6-DF929625EA0E}">
        <p15:presenceInfo xmlns:p15="http://schemas.microsoft.com/office/powerpoint/2012/main" userId="S-1-5-21-2460750629-677076624-3224607421-687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0718" autoAdjust="0"/>
  </p:normalViewPr>
  <p:slideViewPr>
    <p:cSldViewPr snapToGrid="0">
      <p:cViewPr varScale="1">
        <p:scale>
          <a:sx n="60" d="100"/>
          <a:sy n="60" d="100"/>
        </p:scale>
        <p:origin x="1548" y="66"/>
      </p:cViewPr>
      <p:guideLst/>
    </p:cSldViewPr>
  </p:slideViewPr>
  <p:outlineViewPr>
    <p:cViewPr>
      <p:scale>
        <a:sx n="33" d="100"/>
        <a:sy n="33" d="100"/>
      </p:scale>
      <p:origin x="0" y="-3042"/>
    </p:cViewPr>
  </p:outlineViewPr>
  <p:notesTextViewPr>
    <p:cViewPr>
      <p:scale>
        <a:sx n="1" d="1"/>
        <a:sy n="1" d="1"/>
      </p:scale>
      <p:origin x="0" y="0"/>
    </p:cViewPr>
  </p:notesTextViewPr>
  <p:notesViewPr>
    <p:cSldViewPr snapToGrid="0">
      <p:cViewPr varScale="1">
        <p:scale>
          <a:sx n="55" d="100"/>
          <a:sy n="55" d="100"/>
        </p:scale>
        <p:origin x="204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851E2BF-DC0C-472F-9C71-140229010C0E}"/>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L"/>
          </a:p>
        </p:txBody>
      </p:sp>
      <p:sp>
        <p:nvSpPr>
          <p:cNvPr id="3" name="Tijdelijke aanduiding voor datum 2">
            <a:extLst>
              <a:ext uri="{FF2B5EF4-FFF2-40B4-BE49-F238E27FC236}">
                <a16:creationId xmlns:a16="http://schemas.microsoft.com/office/drawing/2014/main" id="{1AAA7368-1A51-4A47-B942-EC8460B6D9B0}"/>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D1D38F7-471E-4F5D-AC29-446D4D35ED0A}" type="datetimeFigureOut">
              <a:rPr lang="en-NL" smtClean="0"/>
              <a:t>02/17/2023</a:t>
            </a:fld>
            <a:endParaRPr lang="en-NL"/>
          </a:p>
        </p:txBody>
      </p:sp>
      <p:sp>
        <p:nvSpPr>
          <p:cNvPr id="4" name="Tijdelijke aanduiding voor voettekst 3">
            <a:extLst>
              <a:ext uri="{FF2B5EF4-FFF2-40B4-BE49-F238E27FC236}">
                <a16:creationId xmlns:a16="http://schemas.microsoft.com/office/drawing/2014/main" id="{A1689BD4-C2BF-44A7-B77E-E304C99096E4}"/>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NL"/>
          </a:p>
        </p:txBody>
      </p:sp>
      <p:sp>
        <p:nvSpPr>
          <p:cNvPr id="5" name="Tijdelijke aanduiding voor dianummer 4">
            <a:extLst>
              <a:ext uri="{FF2B5EF4-FFF2-40B4-BE49-F238E27FC236}">
                <a16:creationId xmlns:a16="http://schemas.microsoft.com/office/drawing/2014/main" id="{69AFFBE4-41F7-4E19-AF66-90A07F859648}"/>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861E3C4-B690-42B8-92D3-7EE12EFBD8D7}" type="slidenum">
              <a:rPr lang="en-NL" smtClean="0"/>
              <a:t>‹nr.›</a:t>
            </a:fld>
            <a:endParaRPr lang="en-NL"/>
          </a:p>
        </p:txBody>
      </p:sp>
    </p:spTree>
    <p:extLst>
      <p:ext uri="{BB962C8B-B14F-4D97-AF65-F5344CB8AC3E}">
        <p14:creationId xmlns:p14="http://schemas.microsoft.com/office/powerpoint/2010/main" val="3103919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1B56C91-75D1-44BD-845E-A58A3F3C8FCB}" type="datetimeFigureOut">
              <a:rPr lang="en-NL" smtClean="0"/>
              <a:t>02/17/2023</a:t>
            </a:fld>
            <a:endParaRPr lang="en-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E02E4F8-DA50-47DF-A601-4D54B040D298}" type="slidenum">
              <a:rPr lang="en-NL" smtClean="0"/>
              <a:t>‹nr.›</a:t>
            </a:fld>
            <a:endParaRPr lang="en-NL"/>
          </a:p>
        </p:txBody>
      </p:sp>
    </p:spTree>
    <p:extLst>
      <p:ext uri="{BB962C8B-B14F-4D97-AF65-F5344CB8AC3E}">
        <p14:creationId xmlns:p14="http://schemas.microsoft.com/office/powerpoint/2010/main" val="2378472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Datum, en kleine agenda toevoegen?</a:t>
            </a:r>
            <a:endParaRPr lang="en-NL" dirty="0"/>
          </a:p>
        </p:txBody>
      </p:sp>
      <p:sp>
        <p:nvSpPr>
          <p:cNvPr id="4" name="Tijdelijke aanduiding voor dianummer 3"/>
          <p:cNvSpPr>
            <a:spLocks noGrp="1"/>
          </p:cNvSpPr>
          <p:nvPr>
            <p:ph type="sldNum" sz="quarter" idx="5"/>
          </p:nvPr>
        </p:nvSpPr>
        <p:spPr/>
        <p:txBody>
          <a:bodyPr/>
          <a:lstStyle/>
          <a:p>
            <a:fld id="{7E02E4F8-DA50-47DF-A601-4D54B040D298}" type="slidenum">
              <a:rPr lang="en-NL" smtClean="0"/>
              <a:t>1</a:t>
            </a:fld>
            <a:endParaRPr lang="en-NL"/>
          </a:p>
        </p:txBody>
      </p:sp>
    </p:spTree>
    <p:extLst>
      <p:ext uri="{BB962C8B-B14F-4D97-AF65-F5344CB8AC3E}">
        <p14:creationId xmlns:p14="http://schemas.microsoft.com/office/powerpoint/2010/main" val="1877460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E02E4F8-DA50-47DF-A601-4D54B040D298}" type="slidenum">
              <a:rPr lang="en-NL" smtClean="0"/>
              <a:t>4</a:t>
            </a:fld>
            <a:endParaRPr lang="en-NL"/>
          </a:p>
        </p:txBody>
      </p:sp>
    </p:spTree>
    <p:extLst>
      <p:ext uri="{BB962C8B-B14F-4D97-AF65-F5344CB8AC3E}">
        <p14:creationId xmlns:p14="http://schemas.microsoft.com/office/powerpoint/2010/main" val="2123287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err="1"/>
              <a:t>Toelichting</a:t>
            </a:r>
            <a:r>
              <a:rPr lang="en-US" dirty="0"/>
              <a:t> Gerard van der Wal</a:t>
            </a:r>
            <a:endParaRPr lang="en-NL" dirty="0"/>
          </a:p>
        </p:txBody>
      </p:sp>
      <p:sp>
        <p:nvSpPr>
          <p:cNvPr id="4" name="Tijdelijke aanduiding voor dianummer 3"/>
          <p:cNvSpPr>
            <a:spLocks noGrp="1"/>
          </p:cNvSpPr>
          <p:nvPr>
            <p:ph type="sldNum" sz="quarter" idx="5"/>
          </p:nvPr>
        </p:nvSpPr>
        <p:spPr/>
        <p:txBody>
          <a:bodyPr/>
          <a:lstStyle/>
          <a:p>
            <a:fld id="{7E02E4F8-DA50-47DF-A601-4D54B040D298}" type="slidenum">
              <a:rPr lang="en-NL" smtClean="0"/>
              <a:t>5</a:t>
            </a:fld>
            <a:endParaRPr lang="en-NL"/>
          </a:p>
        </p:txBody>
      </p:sp>
    </p:spTree>
    <p:extLst>
      <p:ext uri="{BB962C8B-B14F-4D97-AF65-F5344CB8AC3E}">
        <p14:creationId xmlns:p14="http://schemas.microsoft.com/office/powerpoint/2010/main" val="1235443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E02E4F8-DA50-47DF-A601-4D54B040D298}" type="slidenum">
              <a:rPr lang="en-NL" smtClean="0"/>
              <a:t>6</a:t>
            </a:fld>
            <a:endParaRPr lang="en-NL"/>
          </a:p>
        </p:txBody>
      </p:sp>
    </p:spTree>
    <p:extLst>
      <p:ext uri="{BB962C8B-B14F-4D97-AF65-F5344CB8AC3E}">
        <p14:creationId xmlns:p14="http://schemas.microsoft.com/office/powerpoint/2010/main" val="4118247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E02E4F8-DA50-47DF-A601-4D54B040D298}" type="slidenum">
              <a:rPr lang="en-NL" smtClean="0"/>
              <a:t>8</a:t>
            </a:fld>
            <a:endParaRPr lang="en-NL"/>
          </a:p>
        </p:txBody>
      </p:sp>
    </p:spTree>
    <p:extLst>
      <p:ext uri="{BB962C8B-B14F-4D97-AF65-F5344CB8AC3E}">
        <p14:creationId xmlns:p14="http://schemas.microsoft.com/office/powerpoint/2010/main" val="3858275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defRPr/>
            </a:pPr>
            <a:r>
              <a:rPr lang="nl-NL" b="1" dirty="0">
                <a:solidFill>
                  <a:srgbClr val="000000"/>
                </a:solidFill>
                <a:ea typeface="Times New Roman" panose="02020603050405020304" pitchFamily="18" charset="0"/>
                <a:cs typeface="Times New Roman" panose="02020603050405020304" pitchFamily="18" charset="0"/>
              </a:rPr>
              <a:t>Optie 1a. Renovatie dorpshuis huidige locatie</a:t>
            </a:r>
            <a:br>
              <a:rPr lang="nl-NL" b="1" dirty="0">
                <a:solidFill>
                  <a:srgbClr val="000000"/>
                </a:solidFill>
                <a:ea typeface="Times New Roman" panose="02020603050405020304" pitchFamily="18" charset="0"/>
                <a:cs typeface="Times New Roman" panose="02020603050405020304" pitchFamily="18" charset="0"/>
              </a:rPr>
            </a:br>
            <a:r>
              <a:rPr lang="nl-NL" dirty="0">
                <a:solidFill>
                  <a:srgbClr val="000000"/>
                </a:solidFill>
                <a:ea typeface="Times New Roman" panose="02020603050405020304" pitchFamily="18" charset="0"/>
                <a:cs typeface="Times New Roman" panose="02020603050405020304" pitchFamily="18" charset="0"/>
              </a:rPr>
              <a:t>Een renovatie van het dorpshuis Kats is het initiële uitgangspunt geweest. De renovatie van het huidige dorpshuis is financieel de voordeligste optie, blijft hiermee in het hart van Kats en biedt een verbetering van het verouderde dorpshuis op een kortere termijn.</a:t>
            </a:r>
            <a:br>
              <a:rPr lang="nl-NL" dirty="0">
                <a:solidFill>
                  <a:srgbClr val="000000"/>
                </a:solidFill>
                <a:ea typeface="Times New Roman" panose="02020603050405020304" pitchFamily="18" charset="0"/>
                <a:cs typeface="Times New Roman" panose="02020603050405020304" pitchFamily="18" charset="0"/>
              </a:rPr>
            </a:br>
            <a:r>
              <a:rPr lang="nl-NL" dirty="0">
                <a:solidFill>
                  <a:srgbClr val="000000"/>
                </a:solidFill>
                <a:ea typeface="Times New Roman" panose="02020603050405020304" pitchFamily="18" charset="0"/>
                <a:cs typeface="Times New Roman" panose="02020603050405020304" pitchFamily="18" charset="0"/>
              </a:rPr>
              <a:t>Enkele nadelen zijn er ook aan deze optie, te weten: een beperkte ruimte die beschikbaar is op de huidige locatie, beperkte parkeergelegenheid, verwachte weerstand wanneer de renovatie wordt gecombineerd met woningen vanuit omwonenden, het dorpshuis zal ten tijde van de renovatie niet bruikbaar zijn voor activiteiten of sport en er is overlast te voorzien vanwege de werkzaamheden midden in het dorp.</a:t>
            </a:r>
            <a:endParaRPr lang="nl-NL" dirty="0">
              <a:ea typeface="Calibri" panose="020F0502020204030204" pitchFamily="34" charset="0"/>
              <a:cs typeface="Times New Roman" panose="02020603050405020304" pitchFamily="18" charset="0"/>
            </a:endParaRPr>
          </a:p>
          <a:p>
            <a:pPr eaLnBrk="1" hangingPunct="1">
              <a:defRPr/>
            </a:pPr>
            <a:r>
              <a:rPr lang="nl-NL" dirty="0">
                <a:ea typeface="Times New Roman" panose="02020603050405020304" pitchFamily="18" charset="0"/>
                <a:cs typeface="Times New Roman" panose="02020603050405020304" pitchFamily="18" charset="0"/>
              </a:rPr>
              <a:t> </a:t>
            </a:r>
            <a:endParaRPr lang="nl-NL" dirty="0">
              <a:ea typeface="Calibri" panose="020F0502020204030204" pitchFamily="34" charset="0"/>
              <a:cs typeface="Times New Roman" panose="02020603050405020304" pitchFamily="18" charset="0"/>
            </a:endParaRPr>
          </a:p>
          <a:p>
            <a:pPr eaLnBrk="1" hangingPunct="1">
              <a:defRPr/>
            </a:pPr>
            <a:r>
              <a:rPr lang="nl-NL" b="1" dirty="0">
                <a:solidFill>
                  <a:srgbClr val="000000"/>
                </a:solidFill>
                <a:ea typeface="Times New Roman" panose="02020603050405020304" pitchFamily="18" charset="0"/>
                <a:cs typeface="Calibri" panose="020F0502020204030204" pitchFamily="34" charset="0"/>
              </a:rPr>
              <a:t>Optie 1b. Nieuwbouw dorpshuis huidige locatie </a:t>
            </a:r>
            <a:endParaRPr lang="nl-NL" dirty="0">
              <a:ea typeface="Calibri" panose="020F0502020204030204" pitchFamily="34" charset="0"/>
              <a:cs typeface="Times New Roman" panose="02020603050405020304" pitchFamily="18" charset="0"/>
            </a:endParaRPr>
          </a:p>
          <a:p>
            <a:pPr eaLnBrk="1" hangingPunct="1">
              <a:defRPr/>
            </a:pPr>
            <a:r>
              <a:rPr lang="nl-NL" dirty="0">
                <a:solidFill>
                  <a:srgbClr val="000000"/>
                </a:solidFill>
                <a:ea typeface="Times New Roman" panose="02020603050405020304" pitchFamily="18" charset="0"/>
                <a:cs typeface="Times New Roman" panose="02020603050405020304" pitchFamily="18" charset="0"/>
              </a:rPr>
              <a:t>Nieuwbouw op de huidige locatie zal meer ingrijpende overlast bezorgen in de kern Kats dan optie 1a. Daarnaast zijn de mogelijkheden op de huidige locatie voor een nieuw dorpshuis beperkt vanwege het formaat van het kavel en de omringende bebouwing. Ten derde zorgt nieuwbouw op de huidige locatie voor de langste periode waarbij het dorpshuis niet gebruikt kan worden voor activiteiten. Ten vierde is deze optie van de beschouwde opties de duurste variant, met name vanwege het niet kunnen ontwikkelen van de "oude locatie" voor nieuwe ontwikkelingen. </a:t>
            </a:r>
            <a:br>
              <a:rPr lang="nl-NL" dirty="0">
                <a:solidFill>
                  <a:srgbClr val="000000"/>
                </a:solidFill>
                <a:ea typeface="Times New Roman" panose="02020603050405020304" pitchFamily="18" charset="0"/>
                <a:cs typeface="Times New Roman" panose="02020603050405020304" pitchFamily="18" charset="0"/>
              </a:rPr>
            </a:br>
            <a:br>
              <a:rPr lang="nl-NL" dirty="0">
                <a:ea typeface="Times New Roman" panose="02020603050405020304" pitchFamily="18" charset="0"/>
                <a:cs typeface="Times New Roman" panose="02020603050405020304" pitchFamily="18" charset="0"/>
              </a:rPr>
            </a:br>
            <a:r>
              <a:rPr lang="nl-NL" b="1" dirty="0">
                <a:ea typeface="Times New Roman" panose="02020603050405020304" pitchFamily="18" charset="0"/>
                <a:cs typeface="Times New Roman" panose="02020603050405020304" pitchFamily="18" charset="0"/>
              </a:rPr>
              <a:t>Optie 2.</a:t>
            </a:r>
            <a:r>
              <a:rPr lang="nl-NL" dirty="0">
                <a:ea typeface="Times New Roman" panose="02020603050405020304" pitchFamily="18" charset="0"/>
                <a:cs typeface="Times New Roman" panose="02020603050405020304" pitchFamily="18" charset="0"/>
              </a:rPr>
              <a:t> </a:t>
            </a:r>
            <a:r>
              <a:rPr lang="nl-NL" b="1" dirty="0">
                <a:ea typeface="Times New Roman" panose="02020603050405020304" pitchFamily="18" charset="0"/>
                <a:cs typeface="Times New Roman" panose="02020603050405020304" pitchFamily="18" charset="0"/>
              </a:rPr>
              <a:t>Nieuwbouw MFA Kats aan entree dorp</a:t>
            </a:r>
            <a:br>
              <a:rPr lang="nl-NL" b="1" dirty="0">
                <a:ea typeface="Times New Roman" panose="02020603050405020304" pitchFamily="18" charset="0"/>
                <a:cs typeface="Times New Roman" panose="02020603050405020304" pitchFamily="18" charset="0"/>
              </a:rPr>
            </a:br>
            <a:r>
              <a:rPr lang="nl-NL" dirty="0">
                <a:ea typeface="Times New Roman" panose="02020603050405020304" pitchFamily="18" charset="0"/>
                <a:cs typeface="Times New Roman" panose="02020603050405020304" pitchFamily="18" charset="0"/>
              </a:rPr>
              <a:t>Nieuwbouw op aan de rand van het dorp zou tegen een hogere investering meer kwaliteit opleveren en meer vrijheid bieden aan het ontwerp en ruimtelijke inpassing. Het dorpshuis wordt op een meer toekomstbestendige manier ontwikkeld en op een eenzelfde manier als dit is/wordt aangepakt in de kernen Kamperland, Wissenkerke en Kortgene. </a:t>
            </a:r>
            <a:endParaRPr lang="nl-NL" dirty="0">
              <a:ea typeface="Calibri" panose="020F0502020204030204" pitchFamily="34" charset="0"/>
              <a:cs typeface="Times New Roman" panose="02020603050405020304" pitchFamily="18" charset="0"/>
            </a:endParaRPr>
          </a:p>
          <a:p>
            <a:pPr eaLnBrk="1" hangingPunct="1">
              <a:defRPr/>
            </a:pPr>
            <a:r>
              <a:rPr lang="nl-NL" b="1" dirty="0">
                <a:ea typeface="Times New Roman" panose="02020603050405020304" pitchFamily="18" charset="0"/>
                <a:cs typeface="Times New Roman" panose="02020603050405020304" pitchFamily="18" charset="0"/>
              </a:rPr>
              <a:t>Met de nieuwbouw zijn er vele voordelen te behalen:</a:t>
            </a:r>
            <a:endParaRPr lang="nl-NL" dirty="0">
              <a:ea typeface="Calibri" panose="020F0502020204030204" pitchFamily="34" charset="0"/>
              <a:cs typeface="Times New Roman" panose="02020603050405020304" pitchFamily="18" charset="0"/>
            </a:endParaRPr>
          </a:p>
          <a:p>
            <a:pPr marL="342900" indent="-342900" eaLnBrk="1" hangingPunct="1">
              <a:buFont typeface="Symbol" panose="05050102010706020507" pitchFamily="18" charset="2"/>
              <a:buChar char=""/>
              <a:defRPr/>
            </a:pPr>
            <a:r>
              <a:rPr lang="nl-NL" dirty="0">
                <a:ea typeface="Times New Roman" panose="02020603050405020304" pitchFamily="18" charset="0"/>
                <a:cs typeface="Times New Roman" panose="02020603050405020304" pitchFamily="18" charset="0"/>
              </a:rPr>
              <a:t>Hogere kwaliteit en duurzaamheid, ten opzichte van renovatie. </a:t>
            </a:r>
            <a:endParaRPr lang="nl-NL" dirty="0">
              <a:ea typeface="Calibri" panose="020F0502020204030204" pitchFamily="34" charset="0"/>
              <a:cs typeface="Times New Roman" panose="02020603050405020304" pitchFamily="18" charset="0"/>
            </a:endParaRPr>
          </a:p>
          <a:p>
            <a:pPr marL="342900" indent="-342900" eaLnBrk="1" hangingPunct="1">
              <a:buFont typeface="Symbol" panose="05050102010706020507" pitchFamily="18" charset="2"/>
              <a:buChar char=""/>
              <a:defRPr/>
            </a:pPr>
            <a:r>
              <a:rPr lang="nl-NL" dirty="0">
                <a:ea typeface="Times New Roman" panose="02020603050405020304" pitchFamily="18" charset="0"/>
                <a:cs typeface="Times New Roman" panose="02020603050405020304" pitchFamily="18" charset="0"/>
              </a:rPr>
              <a:t>Locatie biedt de mogelijkheid om zowel de nieuwe MFA als de oude locatie in het dorp van woningbouw te voorzien. De oude locatie biedt kansen om 8 á 10 kleinere wooneenheden te realiseren, daarnaast biedt de nieuwe locatie ook de kans om hier 6 of meer woningen bij te realiseren, afhankelijk van de vraag en ruimtelijke inpasbaarheid op de nieuwe locatie.</a:t>
            </a:r>
            <a:endParaRPr lang="nl-NL" dirty="0">
              <a:ea typeface="Calibri" panose="020F0502020204030204" pitchFamily="34" charset="0"/>
              <a:cs typeface="Times New Roman" panose="02020603050405020304" pitchFamily="18" charset="0"/>
            </a:endParaRPr>
          </a:p>
          <a:p>
            <a:pPr marL="342900" indent="-342900" eaLnBrk="1" hangingPunct="1">
              <a:buFont typeface="Symbol" panose="05050102010706020507" pitchFamily="18" charset="2"/>
              <a:buChar char=""/>
              <a:defRPr/>
            </a:pPr>
            <a:r>
              <a:rPr lang="nl-NL" dirty="0">
                <a:ea typeface="Times New Roman" panose="02020603050405020304" pitchFamily="18" charset="0"/>
                <a:cs typeface="Times New Roman" panose="02020603050405020304" pitchFamily="18" charset="0"/>
              </a:rPr>
              <a:t>De locatie biedt de kans om als een scharnier te fungeren tussen het dorp Kats en ontwikkelingen in de haven.</a:t>
            </a:r>
            <a:endParaRPr lang="nl-NL" dirty="0">
              <a:ea typeface="Calibri" panose="020F0502020204030204" pitchFamily="34" charset="0"/>
              <a:cs typeface="Times New Roman" panose="02020603050405020304" pitchFamily="18" charset="0"/>
            </a:endParaRPr>
          </a:p>
          <a:p>
            <a:pPr marL="342900" indent="-342900" eaLnBrk="1" hangingPunct="1">
              <a:buFont typeface="Symbol" panose="05050102010706020507" pitchFamily="18" charset="2"/>
              <a:buChar char=""/>
              <a:defRPr/>
            </a:pPr>
            <a:r>
              <a:rPr lang="nl-NL" dirty="0">
                <a:ea typeface="Times New Roman" panose="02020603050405020304" pitchFamily="18" charset="0"/>
                <a:cs typeface="Times New Roman" panose="02020603050405020304" pitchFamily="18" charset="0"/>
              </a:rPr>
              <a:t>Aantrekkelijk nieuw aangezicht voor de kern Kats. </a:t>
            </a:r>
            <a:endParaRPr lang="nl-NL" dirty="0">
              <a:ea typeface="Calibri" panose="020F0502020204030204" pitchFamily="34" charset="0"/>
              <a:cs typeface="Times New Roman" panose="02020603050405020304" pitchFamily="18" charset="0"/>
            </a:endParaRPr>
          </a:p>
          <a:p>
            <a:pPr marL="342900" indent="-342900" eaLnBrk="1" hangingPunct="1">
              <a:buFont typeface="Symbol" panose="05050102010706020507" pitchFamily="18" charset="2"/>
              <a:buChar char=""/>
              <a:defRPr/>
            </a:pPr>
            <a:r>
              <a:rPr lang="nl-NL" dirty="0">
                <a:ea typeface="Times New Roman" panose="02020603050405020304" pitchFamily="18" charset="0"/>
                <a:cs typeface="Times New Roman" panose="02020603050405020304" pitchFamily="18" charset="0"/>
              </a:rPr>
              <a:t>Op deze locatie is afdoende parkeergelegenheid te realiseren voor het MFA en eventueel om een verlichting te bieden aan de parkeerdruk in de verdere kern. </a:t>
            </a:r>
            <a:endParaRPr lang="nl-NL" dirty="0">
              <a:ea typeface="Calibri" panose="020F0502020204030204" pitchFamily="34" charset="0"/>
              <a:cs typeface="Times New Roman" panose="02020603050405020304" pitchFamily="18" charset="0"/>
            </a:endParaRPr>
          </a:p>
          <a:p>
            <a:pPr marL="342900" indent="-342900" eaLnBrk="1" hangingPunct="1">
              <a:buFont typeface="Symbol" panose="05050102010706020507" pitchFamily="18" charset="2"/>
              <a:buChar char=""/>
              <a:defRPr/>
            </a:pPr>
            <a:r>
              <a:rPr lang="nl-NL" dirty="0">
                <a:ea typeface="Times New Roman" panose="02020603050405020304" pitchFamily="18" charset="0"/>
                <a:cs typeface="Times New Roman" panose="02020603050405020304" pitchFamily="18" charset="0"/>
              </a:rPr>
              <a:t>De locatie biedt tevens de optie gelegenheden ten behoeve van de begraafplaats te organiseren. </a:t>
            </a:r>
            <a:endParaRPr lang="nl-NL" dirty="0">
              <a:ea typeface="Calibri" panose="020F0502020204030204" pitchFamily="34" charset="0"/>
              <a:cs typeface="Times New Roman" panose="02020603050405020304" pitchFamily="18" charset="0"/>
            </a:endParaRPr>
          </a:p>
          <a:p>
            <a:pPr marL="342900" indent="-342900" eaLnBrk="1" hangingPunct="1">
              <a:buFont typeface="Symbol" panose="05050102010706020507" pitchFamily="18" charset="2"/>
              <a:buChar char=""/>
              <a:defRPr/>
            </a:pPr>
            <a:r>
              <a:rPr lang="nl-NL" dirty="0">
                <a:ea typeface="Times New Roman" panose="02020603050405020304" pitchFamily="18" charset="0"/>
                <a:cs typeface="Times New Roman" panose="02020603050405020304" pitchFamily="18" charset="0"/>
              </a:rPr>
              <a:t>Het huidige dorpshuis kan normaal functioneren tijdens de procedure en realisatie van de nieuwe locatie, wat een voordeel oplevert voor de inkomsten en continuïteit hiervan. </a:t>
            </a:r>
          </a:p>
          <a:p>
            <a:pPr marL="342900" indent="-342900" eaLnBrk="1" hangingPunct="1">
              <a:buFont typeface="Symbol" panose="05050102010706020507" pitchFamily="18" charset="2"/>
              <a:buChar char=""/>
              <a:defRPr/>
            </a:pPr>
            <a:r>
              <a:rPr lang="nl-NL" dirty="0">
                <a:ea typeface="Calibri" panose="020F0502020204030204" pitchFamily="34" charset="0"/>
                <a:cs typeface="Times New Roman" panose="02020603050405020304" pitchFamily="18" charset="0"/>
              </a:rPr>
              <a:t>Parkeergelegenheid aanwinst voor het dorp.</a:t>
            </a:r>
          </a:p>
          <a:p>
            <a:endParaRPr lang="nl-NL" dirty="0"/>
          </a:p>
        </p:txBody>
      </p:sp>
      <p:sp>
        <p:nvSpPr>
          <p:cNvPr id="4" name="Tijdelijke aanduiding voor dianummer 3"/>
          <p:cNvSpPr>
            <a:spLocks noGrp="1"/>
          </p:cNvSpPr>
          <p:nvPr>
            <p:ph type="sldNum" sz="quarter" idx="5"/>
          </p:nvPr>
        </p:nvSpPr>
        <p:spPr/>
        <p:txBody>
          <a:bodyPr/>
          <a:lstStyle/>
          <a:p>
            <a:fld id="{7E02E4F8-DA50-47DF-A601-4D54B040D298}" type="slidenum">
              <a:rPr lang="en-NL" smtClean="0"/>
              <a:t>9</a:t>
            </a:fld>
            <a:endParaRPr lang="en-NL"/>
          </a:p>
        </p:txBody>
      </p:sp>
    </p:spTree>
    <p:extLst>
      <p:ext uri="{BB962C8B-B14F-4D97-AF65-F5344CB8AC3E}">
        <p14:creationId xmlns:p14="http://schemas.microsoft.com/office/powerpoint/2010/main" val="918139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ct val="0"/>
              </a:spcBef>
            </a:pPr>
            <a:r>
              <a:rPr lang="nl-NL" altLang="nl-NL" b="1" dirty="0"/>
              <a:t>(Door Gerard van der Wal (Voorzitter van de projectgroep)</a:t>
            </a:r>
          </a:p>
          <a:p>
            <a:pPr eaLnBrk="1" hangingPunct="1">
              <a:spcBef>
                <a:spcPct val="0"/>
              </a:spcBef>
            </a:pPr>
            <a:r>
              <a:rPr lang="nl-NL" altLang="nl-NL" dirty="0"/>
              <a:t>Het afwegen van de effecten op het functioneren van het dorpshuis als sociaal maatschappelijke voorziening voor het dorp en de betekenis op lange termijn voor (bereikbare) woningcapaciteit maken de keuze voor nieuwbouw aantrekkelijk mits de gemeente bereid is hiervoor extra budget beschikbaar te stellen. Mocht dit op (politieke) bezwaren stuiten, dan is direct starten van een renovatieproject de beste optie.</a:t>
            </a:r>
          </a:p>
          <a:p>
            <a:endParaRPr lang="nl-NL" dirty="0"/>
          </a:p>
          <a:p>
            <a:endParaRPr lang="nl-NL" dirty="0"/>
          </a:p>
          <a:p>
            <a:endParaRPr lang="nl-NL" dirty="0"/>
          </a:p>
        </p:txBody>
      </p:sp>
      <p:sp>
        <p:nvSpPr>
          <p:cNvPr id="4" name="Tijdelijke aanduiding voor dianummer 3"/>
          <p:cNvSpPr>
            <a:spLocks noGrp="1"/>
          </p:cNvSpPr>
          <p:nvPr>
            <p:ph type="sldNum" sz="quarter" idx="5"/>
          </p:nvPr>
        </p:nvSpPr>
        <p:spPr/>
        <p:txBody>
          <a:bodyPr/>
          <a:lstStyle/>
          <a:p>
            <a:fld id="{7E02E4F8-DA50-47DF-A601-4D54B040D298}" type="slidenum">
              <a:rPr lang="en-NL" smtClean="0"/>
              <a:t>10</a:t>
            </a:fld>
            <a:endParaRPr lang="en-NL"/>
          </a:p>
        </p:txBody>
      </p:sp>
    </p:spTree>
    <p:extLst>
      <p:ext uri="{BB962C8B-B14F-4D97-AF65-F5344CB8AC3E}">
        <p14:creationId xmlns:p14="http://schemas.microsoft.com/office/powerpoint/2010/main" val="320513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Tx/>
              <a:buChar char="-"/>
            </a:pPr>
            <a:endParaRPr lang="nl-NL" dirty="0"/>
          </a:p>
        </p:txBody>
      </p:sp>
      <p:sp>
        <p:nvSpPr>
          <p:cNvPr id="4" name="Tijdelijke aanduiding voor dianummer 3"/>
          <p:cNvSpPr>
            <a:spLocks noGrp="1"/>
          </p:cNvSpPr>
          <p:nvPr>
            <p:ph type="sldNum" sz="quarter" idx="5"/>
          </p:nvPr>
        </p:nvSpPr>
        <p:spPr/>
        <p:txBody>
          <a:bodyPr/>
          <a:lstStyle/>
          <a:p>
            <a:fld id="{7E02E4F8-DA50-47DF-A601-4D54B040D298}" type="slidenum">
              <a:rPr lang="en-NL" smtClean="0"/>
              <a:t>11</a:t>
            </a:fld>
            <a:endParaRPr lang="en-NL"/>
          </a:p>
        </p:txBody>
      </p:sp>
    </p:spTree>
    <p:extLst>
      <p:ext uri="{BB962C8B-B14F-4D97-AF65-F5344CB8AC3E}">
        <p14:creationId xmlns:p14="http://schemas.microsoft.com/office/powerpoint/2010/main" val="1906081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E02E4F8-DA50-47DF-A601-4D54B040D298}" type="slidenum">
              <a:rPr lang="en-NL" smtClean="0"/>
              <a:t>12</a:t>
            </a:fld>
            <a:endParaRPr lang="en-NL"/>
          </a:p>
        </p:txBody>
      </p:sp>
    </p:spTree>
    <p:extLst>
      <p:ext uri="{BB962C8B-B14F-4D97-AF65-F5344CB8AC3E}">
        <p14:creationId xmlns:p14="http://schemas.microsoft.com/office/powerpoint/2010/main" val="2801356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C33A3C-74AB-49EB-A634-693859F6246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NL"/>
          </a:p>
        </p:txBody>
      </p:sp>
      <p:sp>
        <p:nvSpPr>
          <p:cNvPr id="3" name="Ondertitel 2">
            <a:extLst>
              <a:ext uri="{FF2B5EF4-FFF2-40B4-BE49-F238E27FC236}">
                <a16:creationId xmlns:a16="http://schemas.microsoft.com/office/drawing/2014/main" id="{D440B10F-2281-4232-8A1E-9A17F226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NL"/>
          </a:p>
        </p:txBody>
      </p:sp>
      <p:sp>
        <p:nvSpPr>
          <p:cNvPr id="4" name="Tijdelijke aanduiding voor datum 3">
            <a:extLst>
              <a:ext uri="{FF2B5EF4-FFF2-40B4-BE49-F238E27FC236}">
                <a16:creationId xmlns:a16="http://schemas.microsoft.com/office/drawing/2014/main" id="{C6774453-EE48-4C5A-BCF3-C6978E47E329}"/>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5" name="Tijdelijke aanduiding voor voettekst 4">
            <a:extLst>
              <a:ext uri="{FF2B5EF4-FFF2-40B4-BE49-F238E27FC236}">
                <a16:creationId xmlns:a16="http://schemas.microsoft.com/office/drawing/2014/main" id="{D02CEDFB-C772-4957-B7ED-892B092E3F58}"/>
              </a:ext>
            </a:extLst>
          </p:cNvPr>
          <p:cNvSpPr>
            <a:spLocks noGrp="1"/>
          </p:cNvSpPr>
          <p:nvPr>
            <p:ph type="ftr" sz="quarter" idx="11"/>
          </p:nvPr>
        </p:nvSpPr>
        <p:spPr/>
        <p:txBody>
          <a:bodyPr/>
          <a:lstStyle/>
          <a:p>
            <a:endParaRPr lang="en-NL"/>
          </a:p>
        </p:txBody>
      </p:sp>
      <p:sp>
        <p:nvSpPr>
          <p:cNvPr id="6" name="Tijdelijke aanduiding voor dianummer 5">
            <a:extLst>
              <a:ext uri="{FF2B5EF4-FFF2-40B4-BE49-F238E27FC236}">
                <a16:creationId xmlns:a16="http://schemas.microsoft.com/office/drawing/2014/main" id="{3D1055EC-51B8-4FF9-950B-A01B21A01869}"/>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3038949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C4CED0-A5C5-48F6-84C7-D12F79F5225F}"/>
              </a:ext>
            </a:extLst>
          </p:cNvPr>
          <p:cNvSpPr>
            <a:spLocks noGrp="1"/>
          </p:cNvSpPr>
          <p:nvPr>
            <p:ph type="title"/>
          </p:nvPr>
        </p:nvSpPr>
        <p:spPr/>
        <p:txBody>
          <a:bodyPr/>
          <a:lstStyle/>
          <a:p>
            <a:r>
              <a:rPr lang="nl-NL"/>
              <a:t>Klik om stijl te bewerken</a:t>
            </a:r>
            <a:endParaRPr lang="en-NL"/>
          </a:p>
        </p:txBody>
      </p:sp>
      <p:sp>
        <p:nvSpPr>
          <p:cNvPr id="3" name="Tijdelijke aanduiding voor verticale tekst 2">
            <a:extLst>
              <a:ext uri="{FF2B5EF4-FFF2-40B4-BE49-F238E27FC236}">
                <a16:creationId xmlns:a16="http://schemas.microsoft.com/office/drawing/2014/main" id="{F25D213B-BB2B-4DE2-B68C-B48788FA011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datum 3">
            <a:extLst>
              <a:ext uri="{FF2B5EF4-FFF2-40B4-BE49-F238E27FC236}">
                <a16:creationId xmlns:a16="http://schemas.microsoft.com/office/drawing/2014/main" id="{D9396657-0583-4289-AA69-18BAAE42E61D}"/>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5" name="Tijdelijke aanduiding voor voettekst 4">
            <a:extLst>
              <a:ext uri="{FF2B5EF4-FFF2-40B4-BE49-F238E27FC236}">
                <a16:creationId xmlns:a16="http://schemas.microsoft.com/office/drawing/2014/main" id="{7D11A6F5-B53B-4BD5-A66E-1D2A901ED187}"/>
              </a:ext>
            </a:extLst>
          </p:cNvPr>
          <p:cNvSpPr>
            <a:spLocks noGrp="1"/>
          </p:cNvSpPr>
          <p:nvPr>
            <p:ph type="ftr" sz="quarter" idx="11"/>
          </p:nvPr>
        </p:nvSpPr>
        <p:spPr/>
        <p:txBody>
          <a:bodyPr/>
          <a:lstStyle/>
          <a:p>
            <a:endParaRPr lang="en-NL"/>
          </a:p>
        </p:txBody>
      </p:sp>
      <p:sp>
        <p:nvSpPr>
          <p:cNvPr id="6" name="Tijdelijke aanduiding voor dianummer 5">
            <a:extLst>
              <a:ext uri="{FF2B5EF4-FFF2-40B4-BE49-F238E27FC236}">
                <a16:creationId xmlns:a16="http://schemas.microsoft.com/office/drawing/2014/main" id="{0EE6CDEE-A555-4751-8E9F-2D5F0F5682C9}"/>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151889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97B4CD3-3554-433F-A7B5-229648AF4775}"/>
              </a:ext>
            </a:extLst>
          </p:cNvPr>
          <p:cNvSpPr>
            <a:spLocks noGrp="1"/>
          </p:cNvSpPr>
          <p:nvPr>
            <p:ph type="title" orient="vert"/>
          </p:nvPr>
        </p:nvSpPr>
        <p:spPr>
          <a:xfrm>
            <a:off x="8724900" y="365125"/>
            <a:ext cx="2628900" cy="5811838"/>
          </a:xfrm>
        </p:spPr>
        <p:txBody>
          <a:bodyPr vert="eaVert"/>
          <a:lstStyle/>
          <a:p>
            <a:r>
              <a:rPr lang="nl-NL"/>
              <a:t>Klik om stijl te bewerken</a:t>
            </a:r>
            <a:endParaRPr lang="en-NL"/>
          </a:p>
        </p:txBody>
      </p:sp>
      <p:sp>
        <p:nvSpPr>
          <p:cNvPr id="3" name="Tijdelijke aanduiding voor verticale tekst 2">
            <a:extLst>
              <a:ext uri="{FF2B5EF4-FFF2-40B4-BE49-F238E27FC236}">
                <a16:creationId xmlns:a16="http://schemas.microsoft.com/office/drawing/2014/main" id="{F7FA0DCD-C6FA-4366-9240-D5A206E5D70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datum 3">
            <a:extLst>
              <a:ext uri="{FF2B5EF4-FFF2-40B4-BE49-F238E27FC236}">
                <a16:creationId xmlns:a16="http://schemas.microsoft.com/office/drawing/2014/main" id="{E8F83B57-58D5-4909-8C04-63AECBAC53D5}"/>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5" name="Tijdelijke aanduiding voor voettekst 4">
            <a:extLst>
              <a:ext uri="{FF2B5EF4-FFF2-40B4-BE49-F238E27FC236}">
                <a16:creationId xmlns:a16="http://schemas.microsoft.com/office/drawing/2014/main" id="{07A54EB1-196E-412E-925C-9B30BC2B6D2C}"/>
              </a:ext>
            </a:extLst>
          </p:cNvPr>
          <p:cNvSpPr>
            <a:spLocks noGrp="1"/>
          </p:cNvSpPr>
          <p:nvPr>
            <p:ph type="ftr" sz="quarter" idx="11"/>
          </p:nvPr>
        </p:nvSpPr>
        <p:spPr/>
        <p:txBody>
          <a:bodyPr/>
          <a:lstStyle/>
          <a:p>
            <a:endParaRPr lang="en-NL"/>
          </a:p>
        </p:txBody>
      </p:sp>
      <p:sp>
        <p:nvSpPr>
          <p:cNvPr id="6" name="Tijdelijke aanduiding voor dianummer 5">
            <a:extLst>
              <a:ext uri="{FF2B5EF4-FFF2-40B4-BE49-F238E27FC236}">
                <a16:creationId xmlns:a16="http://schemas.microsoft.com/office/drawing/2014/main" id="{5720D160-308F-4230-BB7B-98BC377444D6}"/>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371080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179E60-E602-4B6A-8F93-5614C34C5023}"/>
              </a:ext>
            </a:extLst>
          </p:cNvPr>
          <p:cNvSpPr>
            <a:spLocks noGrp="1"/>
          </p:cNvSpPr>
          <p:nvPr>
            <p:ph type="title"/>
          </p:nvPr>
        </p:nvSpPr>
        <p:spPr/>
        <p:txBody>
          <a:bodyPr/>
          <a:lstStyle/>
          <a:p>
            <a:r>
              <a:rPr lang="nl-NL"/>
              <a:t>Klik om stijl te bewerken</a:t>
            </a:r>
            <a:endParaRPr lang="en-NL"/>
          </a:p>
        </p:txBody>
      </p:sp>
      <p:sp>
        <p:nvSpPr>
          <p:cNvPr id="3" name="Tijdelijke aanduiding voor inhoud 2">
            <a:extLst>
              <a:ext uri="{FF2B5EF4-FFF2-40B4-BE49-F238E27FC236}">
                <a16:creationId xmlns:a16="http://schemas.microsoft.com/office/drawing/2014/main" id="{493D268C-3A20-477E-9535-DC40A63073C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datum 3">
            <a:extLst>
              <a:ext uri="{FF2B5EF4-FFF2-40B4-BE49-F238E27FC236}">
                <a16:creationId xmlns:a16="http://schemas.microsoft.com/office/drawing/2014/main" id="{0F7E2100-0040-48B8-8E0A-3F7C61542285}"/>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5" name="Tijdelijke aanduiding voor voettekst 4">
            <a:extLst>
              <a:ext uri="{FF2B5EF4-FFF2-40B4-BE49-F238E27FC236}">
                <a16:creationId xmlns:a16="http://schemas.microsoft.com/office/drawing/2014/main" id="{DB8A7C35-7B40-4CE2-83C3-5DCEA24A4D37}"/>
              </a:ext>
            </a:extLst>
          </p:cNvPr>
          <p:cNvSpPr>
            <a:spLocks noGrp="1"/>
          </p:cNvSpPr>
          <p:nvPr>
            <p:ph type="ftr" sz="quarter" idx="11"/>
          </p:nvPr>
        </p:nvSpPr>
        <p:spPr/>
        <p:txBody>
          <a:bodyPr/>
          <a:lstStyle/>
          <a:p>
            <a:endParaRPr lang="en-NL"/>
          </a:p>
        </p:txBody>
      </p:sp>
      <p:sp>
        <p:nvSpPr>
          <p:cNvPr id="6" name="Tijdelijke aanduiding voor dianummer 5">
            <a:extLst>
              <a:ext uri="{FF2B5EF4-FFF2-40B4-BE49-F238E27FC236}">
                <a16:creationId xmlns:a16="http://schemas.microsoft.com/office/drawing/2014/main" id="{64F2BAC3-759E-4E4C-A393-198419540EA6}"/>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335395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8DF6A1-CEAB-4E8D-A83F-A6D1E1CC2BB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NL"/>
          </a:p>
        </p:txBody>
      </p:sp>
      <p:sp>
        <p:nvSpPr>
          <p:cNvPr id="3" name="Tijdelijke aanduiding voor tekst 2">
            <a:extLst>
              <a:ext uri="{FF2B5EF4-FFF2-40B4-BE49-F238E27FC236}">
                <a16:creationId xmlns:a16="http://schemas.microsoft.com/office/drawing/2014/main" id="{330FD626-2435-4BDA-97C1-892CEDE2D1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BB54D63-7658-4725-8F91-6B7CF681316C}"/>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5" name="Tijdelijke aanduiding voor voettekst 4">
            <a:extLst>
              <a:ext uri="{FF2B5EF4-FFF2-40B4-BE49-F238E27FC236}">
                <a16:creationId xmlns:a16="http://schemas.microsoft.com/office/drawing/2014/main" id="{F183F8F0-B1CE-480D-9D65-D11AB353AB42}"/>
              </a:ext>
            </a:extLst>
          </p:cNvPr>
          <p:cNvSpPr>
            <a:spLocks noGrp="1"/>
          </p:cNvSpPr>
          <p:nvPr>
            <p:ph type="ftr" sz="quarter" idx="11"/>
          </p:nvPr>
        </p:nvSpPr>
        <p:spPr/>
        <p:txBody>
          <a:bodyPr/>
          <a:lstStyle/>
          <a:p>
            <a:endParaRPr lang="en-NL"/>
          </a:p>
        </p:txBody>
      </p:sp>
      <p:sp>
        <p:nvSpPr>
          <p:cNvPr id="6" name="Tijdelijke aanduiding voor dianummer 5">
            <a:extLst>
              <a:ext uri="{FF2B5EF4-FFF2-40B4-BE49-F238E27FC236}">
                <a16:creationId xmlns:a16="http://schemas.microsoft.com/office/drawing/2014/main" id="{1B766A7C-2964-4C3F-B60C-E4AE4C392F41}"/>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2623263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1EB643-B3FA-4DBC-83B1-B392EC9D043A}"/>
              </a:ext>
            </a:extLst>
          </p:cNvPr>
          <p:cNvSpPr>
            <a:spLocks noGrp="1"/>
          </p:cNvSpPr>
          <p:nvPr>
            <p:ph type="title"/>
          </p:nvPr>
        </p:nvSpPr>
        <p:spPr/>
        <p:txBody>
          <a:bodyPr/>
          <a:lstStyle/>
          <a:p>
            <a:r>
              <a:rPr lang="nl-NL"/>
              <a:t>Klik om stijl te bewerken</a:t>
            </a:r>
            <a:endParaRPr lang="en-NL"/>
          </a:p>
        </p:txBody>
      </p:sp>
      <p:sp>
        <p:nvSpPr>
          <p:cNvPr id="3" name="Tijdelijke aanduiding voor inhoud 2">
            <a:extLst>
              <a:ext uri="{FF2B5EF4-FFF2-40B4-BE49-F238E27FC236}">
                <a16:creationId xmlns:a16="http://schemas.microsoft.com/office/drawing/2014/main" id="{FE9BE774-9BD5-47E3-872F-0940635E5C4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inhoud 3">
            <a:extLst>
              <a:ext uri="{FF2B5EF4-FFF2-40B4-BE49-F238E27FC236}">
                <a16:creationId xmlns:a16="http://schemas.microsoft.com/office/drawing/2014/main" id="{F6CFF967-891A-4C32-B308-98D20E4BC3CD}"/>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5" name="Tijdelijke aanduiding voor datum 4">
            <a:extLst>
              <a:ext uri="{FF2B5EF4-FFF2-40B4-BE49-F238E27FC236}">
                <a16:creationId xmlns:a16="http://schemas.microsoft.com/office/drawing/2014/main" id="{2262190A-11E0-4B8B-881D-C6773E1C11B9}"/>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6" name="Tijdelijke aanduiding voor voettekst 5">
            <a:extLst>
              <a:ext uri="{FF2B5EF4-FFF2-40B4-BE49-F238E27FC236}">
                <a16:creationId xmlns:a16="http://schemas.microsoft.com/office/drawing/2014/main" id="{5B012F31-F4A1-4FDF-933A-10D99FFC5F8B}"/>
              </a:ext>
            </a:extLst>
          </p:cNvPr>
          <p:cNvSpPr>
            <a:spLocks noGrp="1"/>
          </p:cNvSpPr>
          <p:nvPr>
            <p:ph type="ftr" sz="quarter" idx="11"/>
          </p:nvPr>
        </p:nvSpPr>
        <p:spPr/>
        <p:txBody>
          <a:bodyPr/>
          <a:lstStyle/>
          <a:p>
            <a:endParaRPr lang="en-NL"/>
          </a:p>
        </p:txBody>
      </p:sp>
      <p:sp>
        <p:nvSpPr>
          <p:cNvPr id="7" name="Tijdelijke aanduiding voor dianummer 6">
            <a:extLst>
              <a:ext uri="{FF2B5EF4-FFF2-40B4-BE49-F238E27FC236}">
                <a16:creationId xmlns:a16="http://schemas.microsoft.com/office/drawing/2014/main" id="{BBEC9627-E4BF-4C5F-90FB-D6B60E94DCA7}"/>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1506058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9C9D8C-5A7B-4FBF-A41C-AB8AE02CC8B7}"/>
              </a:ext>
            </a:extLst>
          </p:cNvPr>
          <p:cNvSpPr>
            <a:spLocks noGrp="1"/>
          </p:cNvSpPr>
          <p:nvPr>
            <p:ph type="title"/>
          </p:nvPr>
        </p:nvSpPr>
        <p:spPr>
          <a:xfrm>
            <a:off x="839788" y="365125"/>
            <a:ext cx="10515600" cy="1325563"/>
          </a:xfrm>
        </p:spPr>
        <p:txBody>
          <a:bodyPr/>
          <a:lstStyle/>
          <a:p>
            <a:r>
              <a:rPr lang="nl-NL"/>
              <a:t>Klik om stijl te bewerken</a:t>
            </a:r>
            <a:endParaRPr lang="en-NL"/>
          </a:p>
        </p:txBody>
      </p:sp>
      <p:sp>
        <p:nvSpPr>
          <p:cNvPr id="3" name="Tijdelijke aanduiding voor tekst 2">
            <a:extLst>
              <a:ext uri="{FF2B5EF4-FFF2-40B4-BE49-F238E27FC236}">
                <a16:creationId xmlns:a16="http://schemas.microsoft.com/office/drawing/2014/main" id="{05E7A490-2BAE-42B1-AA36-6A1F1F364D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0CBD541-BCA9-45AD-B1C2-290A6C4E4A6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5" name="Tijdelijke aanduiding voor tekst 4">
            <a:extLst>
              <a:ext uri="{FF2B5EF4-FFF2-40B4-BE49-F238E27FC236}">
                <a16:creationId xmlns:a16="http://schemas.microsoft.com/office/drawing/2014/main" id="{A58012FB-6151-4599-AD2C-21B7D72082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288714B-70C9-40F7-B7B1-B6B1DB03DC1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7" name="Tijdelijke aanduiding voor datum 6">
            <a:extLst>
              <a:ext uri="{FF2B5EF4-FFF2-40B4-BE49-F238E27FC236}">
                <a16:creationId xmlns:a16="http://schemas.microsoft.com/office/drawing/2014/main" id="{AB9BC250-F74C-42D3-8E20-0AF002C7623D}"/>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8" name="Tijdelijke aanduiding voor voettekst 7">
            <a:extLst>
              <a:ext uri="{FF2B5EF4-FFF2-40B4-BE49-F238E27FC236}">
                <a16:creationId xmlns:a16="http://schemas.microsoft.com/office/drawing/2014/main" id="{E1C15B0F-F682-435C-95E0-60C3C60812B2}"/>
              </a:ext>
            </a:extLst>
          </p:cNvPr>
          <p:cNvSpPr>
            <a:spLocks noGrp="1"/>
          </p:cNvSpPr>
          <p:nvPr>
            <p:ph type="ftr" sz="quarter" idx="11"/>
          </p:nvPr>
        </p:nvSpPr>
        <p:spPr/>
        <p:txBody>
          <a:bodyPr/>
          <a:lstStyle/>
          <a:p>
            <a:endParaRPr lang="en-NL"/>
          </a:p>
        </p:txBody>
      </p:sp>
      <p:sp>
        <p:nvSpPr>
          <p:cNvPr id="9" name="Tijdelijke aanduiding voor dianummer 8">
            <a:extLst>
              <a:ext uri="{FF2B5EF4-FFF2-40B4-BE49-F238E27FC236}">
                <a16:creationId xmlns:a16="http://schemas.microsoft.com/office/drawing/2014/main" id="{71D32939-8E97-47D5-8EE7-699E36E8B45D}"/>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178336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D79B44-26C4-41ED-AFE4-E8B6CF990E3A}"/>
              </a:ext>
            </a:extLst>
          </p:cNvPr>
          <p:cNvSpPr>
            <a:spLocks noGrp="1"/>
          </p:cNvSpPr>
          <p:nvPr>
            <p:ph type="title"/>
          </p:nvPr>
        </p:nvSpPr>
        <p:spPr/>
        <p:txBody>
          <a:bodyPr/>
          <a:lstStyle/>
          <a:p>
            <a:r>
              <a:rPr lang="nl-NL"/>
              <a:t>Klik om stijl te bewerken</a:t>
            </a:r>
            <a:endParaRPr lang="en-NL"/>
          </a:p>
        </p:txBody>
      </p:sp>
      <p:sp>
        <p:nvSpPr>
          <p:cNvPr id="3" name="Tijdelijke aanduiding voor datum 2">
            <a:extLst>
              <a:ext uri="{FF2B5EF4-FFF2-40B4-BE49-F238E27FC236}">
                <a16:creationId xmlns:a16="http://schemas.microsoft.com/office/drawing/2014/main" id="{6A1D6EFD-C130-4A1B-9147-07FEC8BDE2A6}"/>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4" name="Tijdelijke aanduiding voor voettekst 3">
            <a:extLst>
              <a:ext uri="{FF2B5EF4-FFF2-40B4-BE49-F238E27FC236}">
                <a16:creationId xmlns:a16="http://schemas.microsoft.com/office/drawing/2014/main" id="{3C3183D0-971F-4A41-9E7C-92587E4F81B7}"/>
              </a:ext>
            </a:extLst>
          </p:cNvPr>
          <p:cNvSpPr>
            <a:spLocks noGrp="1"/>
          </p:cNvSpPr>
          <p:nvPr>
            <p:ph type="ftr" sz="quarter" idx="11"/>
          </p:nvPr>
        </p:nvSpPr>
        <p:spPr/>
        <p:txBody>
          <a:bodyPr/>
          <a:lstStyle/>
          <a:p>
            <a:endParaRPr lang="en-NL"/>
          </a:p>
        </p:txBody>
      </p:sp>
      <p:sp>
        <p:nvSpPr>
          <p:cNvPr id="5" name="Tijdelijke aanduiding voor dianummer 4">
            <a:extLst>
              <a:ext uri="{FF2B5EF4-FFF2-40B4-BE49-F238E27FC236}">
                <a16:creationId xmlns:a16="http://schemas.microsoft.com/office/drawing/2014/main" id="{F5B27C7E-2CCC-4F96-BAB1-3468FBC7D335}"/>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2027928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7DD292F-809F-427C-864A-9FC645E06BFE}"/>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3" name="Tijdelijke aanduiding voor voettekst 2">
            <a:extLst>
              <a:ext uri="{FF2B5EF4-FFF2-40B4-BE49-F238E27FC236}">
                <a16:creationId xmlns:a16="http://schemas.microsoft.com/office/drawing/2014/main" id="{D6694A43-88D9-4883-99B3-F29419DF9473}"/>
              </a:ext>
            </a:extLst>
          </p:cNvPr>
          <p:cNvSpPr>
            <a:spLocks noGrp="1"/>
          </p:cNvSpPr>
          <p:nvPr>
            <p:ph type="ftr" sz="quarter" idx="11"/>
          </p:nvPr>
        </p:nvSpPr>
        <p:spPr/>
        <p:txBody>
          <a:bodyPr/>
          <a:lstStyle/>
          <a:p>
            <a:endParaRPr lang="en-NL"/>
          </a:p>
        </p:txBody>
      </p:sp>
      <p:sp>
        <p:nvSpPr>
          <p:cNvPr id="4" name="Tijdelijke aanduiding voor dianummer 3">
            <a:extLst>
              <a:ext uri="{FF2B5EF4-FFF2-40B4-BE49-F238E27FC236}">
                <a16:creationId xmlns:a16="http://schemas.microsoft.com/office/drawing/2014/main" id="{5E401B3E-9A08-44C9-BFB2-2BD86B61195E}"/>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3992377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51FE7B-E842-464E-A949-84C97AC6B99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NL"/>
          </a:p>
        </p:txBody>
      </p:sp>
      <p:sp>
        <p:nvSpPr>
          <p:cNvPr id="3" name="Tijdelijke aanduiding voor inhoud 2">
            <a:extLst>
              <a:ext uri="{FF2B5EF4-FFF2-40B4-BE49-F238E27FC236}">
                <a16:creationId xmlns:a16="http://schemas.microsoft.com/office/drawing/2014/main" id="{1945163E-5B4F-433E-A38E-7AE71C1C6F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tekst 3">
            <a:extLst>
              <a:ext uri="{FF2B5EF4-FFF2-40B4-BE49-F238E27FC236}">
                <a16:creationId xmlns:a16="http://schemas.microsoft.com/office/drawing/2014/main" id="{53D6ADA2-5B7E-4EB4-8DD7-519589BAF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256701D-327E-4C2C-AC93-E028120370AE}"/>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6" name="Tijdelijke aanduiding voor voettekst 5">
            <a:extLst>
              <a:ext uri="{FF2B5EF4-FFF2-40B4-BE49-F238E27FC236}">
                <a16:creationId xmlns:a16="http://schemas.microsoft.com/office/drawing/2014/main" id="{C1F77C19-78BD-46B9-A2EC-A78223240EF8}"/>
              </a:ext>
            </a:extLst>
          </p:cNvPr>
          <p:cNvSpPr>
            <a:spLocks noGrp="1"/>
          </p:cNvSpPr>
          <p:nvPr>
            <p:ph type="ftr" sz="quarter" idx="11"/>
          </p:nvPr>
        </p:nvSpPr>
        <p:spPr/>
        <p:txBody>
          <a:bodyPr/>
          <a:lstStyle/>
          <a:p>
            <a:endParaRPr lang="en-NL"/>
          </a:p>
        </p:txBody>
      </p:sp>
      <p:sp>
        <p:nvSpPr>
          <p:cNvPr id="7" name="Tijdelijke aanduiding voor dianummer 6">
            <a:extLst>
              <a:ext uri="{FF2B5EF4-FFF2-40B4-BE49-F238E27FC236}">
                <a16:creationId xmlns:a16="http://schemas.microsoft.com/office/drawing/2014/main" id="{D6FD53C7-ED9E-49CC-80D4-5764288014BE}"/>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210341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4CAB42-776D-4102-AB57-BF2D5455C88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NL"/>
          </a:p>
        </p:txBody>
      </p:sp>
      <p:sp>
        <p:nvSpPr>
          <p:cNvPr id="3" name="Tijdelijke aanduiding voor afbeelding 2">
            <a:extLst>
              <a:ext uri="{FF2B5EF4-FFF2-40B4-BE49-F238E27FC236}">
                <a16:creationId xmlns:a16="http://schemas.microsoft.com/office/drawing/2014/main" id="{85502A15-331D-4398-8221-5D61223715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L"/>
          </a:p>
        </p:txBody>
      </p:sp>
      <p:sp>
        <p:nvSpPr>
          <p:cNvPr id="4" name="Tijdelijke aanduiding voor tekst 3">
            <a:extLst>
              <a:ext uri="{FF2B5EF4-FFF2-40B4-BE49-F238E27FC236}">
                <a16:creationId xmlns:a16="http://schemas.microsoft.com/office/drawing/2014/main" id="{23818708-63F5-4BCA-8F0D-50B1F07DEC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CD3D1ED-687A-482F-BCAA-A062F5E18142}"/>
              </a:ext>
            </a:extLst>
          </p:cNvPr>
          <p:cNvSpPr>
            <a:spLocks noGrp="1"/>
          </p:cNvSpPr>
          <p:nvPr>
            <p:ph type="dt" sz="half" idx="10"/>
          </p:nvPr>
        </p:nvSpPr>
        <p:spPr/>
        <p:txBody>
          <a:bodyPr/>
          <a:lstStyle/>
          <a:p>
            <a:fld id="{72AC8623-08B6-47A5-BC6F-A70BD7AA60D7}" type="datetimeFigureOut">
              <a:rPr lang="en-NL" smtClean="0"/>
              <a:t>02/17/2023</a:t>
            </a:fld>
            <a:endParaRPr lang="en-NL"/>
          </a:p>
        </p:txBody>
      </p:sp>
      <p:sp>
        <p:nvSpPr>
          <p:cNvPr id="6" name="Tijdelijke aanduiding voor voettekst 5">
            <a:extLst>
              <a:ext uri="{FF2B5EF4-FFF2-40B4-BE49-F238E27FC236}">
                <a16:creationId xmlns:a16="http://schemas.microsoft.com/office/drawing/2014/main" id="{12D24A5F-1B06-42F8-8BE4-D3FEC7B5BAB9}"/>
              </a:ext>
            </a:extLst>
          </p:cNvPr>
          <p:cNvSpPr>
            <a:spLocks noGrp="1"/>
          </p:cNvSpPr>
          <p:nvPr>
            <p:ph type="ftr" sz="quarter" idx="11"/>
          </p:nvPr>
        </p:nvSpPr>
        <p:spPr/>
        <p:txBody>
          <a:bodyPr/>
          <a:lstStyle/>
          <a:p>
            <a:endParaRPr lang="en-NL"/>
          </a:p>
        </p:txBody>
      </p:sp>
      <p:sp>
        <p:nvSpPr>
          <p:cNvPr id="7" name="Tijdelijke aanduiding voor dianummer 6">
            <a:extLst>
              <a:ext uri="{FF2B5EF4-FFF2-40B4-BE49-F238E27FC236}">
                <a16:creationId xmlns:a16="http://schemas.microsoft.com/office/drawing/2014/main" id="{10FC90ED-4599-4CF0-B46F-1514E134AF02}"/>
              </a:ext>
            </a:extLst>
          </p:cNvPr>
          <p:cNvSpPr>
            <a:spLocks noGrp="1"/>
          </p:cNvSpPr>
          <p:nvPr>
            <p:ph type="sldNum" sz="quarter" idx="12"/>
          </p:nvPr>
        </p:nvSpPr>
        <p:spPr/>
        <p:txBody>
          <a:bodyPr/>
          <a:lstStyle/>
          <a:p>
            <a:fld id="{6A698B39-57F3-40FF-9499-176759567BD7}" type="slidenum">
              <a:rPr lang="en-NL" smtClean="0"/>
              <a:t>‹nr.›</a:t>
            </a:fld>
            <a:endParaRPr lang="en-NL"/>
          </a:p>
        </p:txBody>
      </p:sp>
    </p:spTree>
    <p:extLst>
      <p:ext uri="{BB962C8B-B14F-4D97-AF65-F5344CB8AC3E}">
        <p14:creationId xmlns:p14="http://schemas.microsoft.com/office/powerpoint/2010/main" val="327692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8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617FFE8-1689-47BA-889B-0FE6538A40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NL"/>
          </a:p>
        </p:txBody>
      </p:sp>
      <p:sp>
        <p:nvSpPr>
          <p:cNvPr id="3" name="Tijdelijke aanduiding voor tekst 2">
            <a:extLst>
              <a:ext uri="{FF2B5EF4-FFF2-40B4-BE49-F238E27FC236}">
                <a16:creationId xmlns:a16="http://schemas.microsoft.com/office/drawing/2014/main" id="{04C4D5CC-CCB2-4B20-8886-94F7FA0CA6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datum 3">
            <a:extLst>
              <a:ext uri="{FF2B5EF4-FFF2-40B4-BE49-F238E27FC236}">
                <a16:creationId xmlns:a16="http://schemas.microsoft.com/office/drawing/2014/main" id="{849AFBA8-EDA6-4550-92E5-879F8B26AB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C8623-08B6-47A5-BC6F-A70BD7AA60D7}" type="datetimeFigureOut">
              <a:rPr lang="en-NL" smtClean="0"/>
              <a:t>02/17/2023</a:t>
            </a:fld>
            <a:endParaRPr lang="en-NL"/>
          </a:p>
        </p:txBody>
      </p:sp>
      <p:sp>
        <p:nvSpPr>
          <p:cNvPr id="5" name="Tijdelijke aanduiding voor voettekst 4">
            <a:extLst>
              <a:ext uri="{FF2B5EF4-FFF2-40B4-BE49-F238E27FC236}">
                <a16:creationId xmlns:a16="http://schemas.microsoft.com/office/drawing/2014/main" id="{4EC70584-92B7-46CD-B829-AE50A39CEB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Tijdelijke aanduiding voor dianummer 5">
            <a:extLst>
              <a:ext uri="{FF2B5EF4-FFF2-40B4-BE49-F238E27FC236}">
                <a16:creationId xmlns:a16="http://schemas.microsoft.com/office/drawing/2014/main" id="{14D97D1C-B5D2-4AD5-B3D0-B41C1CD200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98B39-57F3-40FF-9499-176759567BD7}" type="slidenum">
              <a:rPr lang="en-NL" smtClean="0"/>
              <a:t>‹nr.›</a:t>
            </a:fld>
            <a:endParaRPr lang="en-NL"/>
          </a:p>
        </p:txBody>
      </p:sp>
    </p:spTree>
    <p:extLst>
      <p:ext uri="{BB962C8B-B14F-4D97-AF65-F5344CB8AC3E}">
        <p14:creationId xmlns:p14="http://schemas.microsoft.com/office/powerpoint/2010/main" val="232782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098DB9-E5EA-4B66-AA2C-0A89597C28BD}"/>
              </a:ext>
            </a:extLst>
          </p:cNvPr>
          <p:cNvSpPr>
            <a:spLocks noGrp="1"/>
          </p:cNvSpPr>
          <p:nvPr>
            <p:ph type="ctrTitle"/>
          </p:nvPr>
        </p:nvSpPr>
        <p:spPr>
          <a:xfrm>
            <a:off x="1753644" y="1703539"/>
            <a:ext cx="8914356" cy="1806423"/>
          </a:xfrm>
        </p:spPr>
        <p:txBody>
          <a:bodyPr>
            <a:normAutofit fontScale="90000"/>
          </a:bodyPr>
          <a:lstStyle/>
          <a:p>
            <a:r>
              <a:rPr lang="en-US" sz="6700" b="1" dirty="0" err="1">
                <a:latin typeface="+mn-lt"/>
              </a:rPr>
              <a:t>Toekomst</a:t>
            </a:r>
            <a:r>
              <a:rPr lang="en-US" sz="6700" b="1" dirty="0">
                <a:latin typeface="+mn-lt"/>
              </a:rPr>
              <a:t> Dorpshuis Kats</a:t>
            </a:r>
            <a:endParaRPr lang="en-NL" b="1" dirty="0">
              <a:latin typeface="+mn-lt"/>
            </a:endParaRPr>
          </a:p>
        </p:txBody>
      </p:sp>
      <p:sp>
        <p:nvSpPr>
          <p:cNvPr id="3" name="Ondertitel 2">
            <a:extLst>
              <a:ext uri="{FF2B5EF4-FFF2-40B4-BE49-F238E27FC236}">
                <a16:creationId xmlns:a16="http://schemas.microsoft.com/office/drawing/2014/main" id="{A88E7073-5231-45D2-AFB2-0CAF83E03ED0}"/>
              </a:ext>
            </a:extLst>
          </p:cNvPr>
          <p:cNvSpPr>
            <a:spLocks noGrp="1"/>
          </p:cNvSpPr>
          <p:nvPr>
            <p:ph type="subTitle" idx="1"/>
          </p:nvPr>
        </p:nvSpPr>
        <p:spPr/>
        <p:txBody>
          <a:bodyPr>
            <a:normAutofit/>
          </a:bodyPr>
          <a:lstStyle/>
          <a:p>
            <a:r>
              <a:rPr lang="nl-NL" sz="3600" i="1" dirty="0"/>
              <a:t>					   22 februari 2022</a:t>
            </a:r>
            <a:endParaRPr lang="en-NL" sz="3600" i="1" dirty="0"/>
          </a:p>
        </p:txBody>
      </p:sp>
      <p:pic>
        <p:nvPicPr>
          <p:cNvPr id="5" name="Afbeelding 4">
            <a:extLst>
              <a:ext uri="{FF2B5EF4-FFF2-40B4-BE49-F238E27FC236}">
                <a16:creationId xmlns:a16="http://schemas.microsoft.com/office/drawing/2014/main" id="{B914F088-AE17-4304-8E15-24ED6F28A0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084" y="225084"/>
            <a:ext cx="1679800" cy="2528728"/>
          </a:xfrm>
          <a:prstGeom prst="rect">
            <a:avLst/>
          </a:prstGeom>
        </p:spPr>
      </p:pic>
    </p:spTree>
    <p:extLst>
      <p:ext uri="{BB962C8B-B14F-4D97-AF65-F5344CB8AC3E}">
        <p14:creationId xmlns:p14="http://schemas.microsoft.com/office/powerpoint/2010/main" val="3453267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9CFFF1-525A-C036-6A0C-82BF648AB0C0}"/>
              </a:ext>
            </a:extLst>
          </p:cNvPr>
          <p:cNvSpPr>
            <a:spLocks noGrp="1"/>
          </p:cNvSpPr>
          <p:nvPr>
            <p:ph type="title"/>
          </p:nvPr>
        </p:nvSpPr>
        <p:spPr/>
        <p:txBody>
          <a:bodyPr/>
          <a:lstStyle/>
          <a:p>
            <a:r>
              <a:rPr lang="nl-NL" b="1" dirty="0"/>
              <a:t>Advies projectgroep Toekomst dorpshuis Kats</a:t>
            </a:r>
          </a:p>
        </p:txBody>
      </p:sp>
      <p:sp>
        <p:nvSpPr>
          <p:cNvPr id="3" name="Tijdelijke aanduiding voor inhoud 2">
            <a:extLst>
              <a:ext uri="{FF2B5EF4-FFF2-40B4-BE49-F238E27FC236}">
                <a16:creationId xmlns:a16="http://schemas.microsoft.com/office/drawing/2014/main" id="{10030692-BC3A-F300-5848-3C9FC816B7C8}"/>
              </a:ext>
            </a:extLst>
          </p:cNvPr>
          <p:cNvSpPr>
            <a:spLocks noGrp="1"/>
          </p:cNvSpPr>
          <p:nvPr>
            <p:ph idx="1"/>
          </p:nvPr>
        </p:nvSpPr>
        <p:spPr/>
        <p:txBody>
          <a:bodyPr/>
          <a:lstStyle/>
          <a:p>
            <a:pPr marL="0" indent="0">
              <a:buNone/>
            </a:pPr>
            <a:endParaRPr lang="nl-NL" altLang="nl-NL"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nl-NL" altLang="nl-NL" dirty="0">
                <a:latin typeface="Calibri" panose="020F0502020204030204" pitchFamily="34" charset="0"/>
                <a:ea typeface="Calibri" panose="020F0502020204030204" pitchFamily="34" charset="0"/>
                <a:cs typeface="Arial" panose="020B0604020202020204" pitchFamily="34" charset="0"/>
              </a:rPr>
              <a:t>Het advies van de projectgroep is om voor nieuwbouw te kiezen met een  voorkeur voor de locatie aan de </a:t>
            </a:r>
            <a:r>
              <a:rPr lang="nl-NL" altLang="nl-NL" dirty="0" err="1">
                <a:latin typeface="Calibri" panose="020F0502020204030204" pitchFamily="34" charset="0"/>
                <a:ea typeface="Calibri" panose="020F0502020204030204" pitchFamily="34" charset="0"/>
                <a:cs typeface="Arial" panose="020B0604020202020204" pitchFamily="34" charset="0"/>
              </a:rPr>
              <a:t>Noordlangeweg</a:t>
            </a:r>
            <a:r>
              <a:rPr lang="nl-NL" altLang="nl-NL" dirty="0">
                <a:latin typeface="Calibri" panose="020F0502020204030204" pitchFamily="34" charset="0"/>
                <a:ea typeface="Calibri" panose="020F0502020204030204" pitchFamily="34" charset="0"/>
                <a:cs typeface="Arial" panose="020B0604020202020204" pitchFamily="34" charset="0"/>
              </a:rPr>
              <a:t>.</a:t>
            </a:r>
          </a:p>
          <a:p>
            <a:pPr marL="0" indent="0">
              <a:buNone/>
            </a:pPr>
            <a:r>
              <a:rPr lang="nl-NL" altLang="nl-NL" dirty="0">
                <a:latin typeface="Calibri" panose="020F0502020204030204" pitchFamily="34" charset="0"/>
                <a:ea typeface="Calibri" panose="020F0502020204030204" pitchFamily="34" charset="0"/>
                <a:cs typeface="Arial" panose="020B0604020202020204" pitchFamily="34" charset="0"/>
              </a:rPr>
              <a:t>Renovatie is een goed alternatief.</a:t>
            </a:r>
          </a:p>
          <a:p>
            <a:endParaRPr lang="nl-NL" dirty="0"/>
          </a:p>
        </p:txBody>
      </p:sp>
    </p:spTree>
    <p:extLst>
      <p:ext uri="{BB962C8B-B14F-4D97-AF65-F5344CB8AC3E}">
        <p14:creationId xmlns:p14="http://schemas.microsoft.com/office/powerpoint/2010/main" val="3305689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A791F5-F914-A7D0-3190-AAF03D6B0C1B}"/>
              </a:ext>
            </a:extLst>
          </p:cNvPr>
          <p:cNvSpPr>
            <a:spLocks noGrp="1"/>
          </p:cNvSpPr>
          <p:nvPr>
            <p:ph type="title"/>
          </p:nvPr>
        </p:nvSpPr>
        <p:spPr/>
        <p:txBody>
          <a:bodyPr/>
          <a:lstStyle/>
          <a:p>
            <a:r>
              <a:rPr lang="nl-NL" b="1" dirty="0"/>
              <a:t>Wij zijn benieuwd naar jullie mening</a:t>
            </a:r>
          </a:p>
        </p:txBody>
      </p:sp>
      <p:sp>
        <p:nvSpPr>
          <p:cNvPr id="3" name="Tijdelijke aanduiding voor inhoud 2">
            <a:extLst>
              <a:ext uri="{FF2B5EF4-FFF2-40B4-BE49-F238E27FC236}">
                <a16:creationId xmlns:a16="http://schemas.microsoft.com/office/drawing/2014/main" id="{43D353DD-C75A-AE27-883E-2C890BAA819E}"/>
              </a:ext>
            </a:extLst>
          </p:cNvPr>
          <p:cNvSpPr>
            <a:spLocks noGrp="1"/>
          </p:cNvSpPr>
          <p:nvPr>
            <p:ph idx="1"/>
          </p:nvPr>
        </p:nvSpPr>
        <p:spPr/>
        <p:txBody>
          <a:bodyPr/>
          <a:lstStyle/>
          <a:p>
            <a:r>
              <a:rPr lang="nl-NL" dirty="0"/>
              <a:t>Enkele vragen via de </a:t>
            </a:r>
            <a:r>
              <a:rPr lang="nl-NL" dirty="0" err="1"/>
              <a:t>Mentimeter</a:t>
            </a:r>
            <a:r>
              <a:rPr lang="nl-NL" dirty="0"/>
              <a:t>. Heeft u uw telefoon paraat? </a:t>
            </a:r>
          </a:p>
          <a:p>
            <a:r>
              <a:rPr lang="nl-NL" dirty="0"/>
              <a:t>Deze resultaten worden meegenomen in het voorstel naar het college en de gemeenteraad, naast het advies van de projectgroep. </a:t>
            </a:r>
          </a:p>
          <a:p>
            <a:r>
              <a:rPr lang="nl-NL" dirty="0"/>
              <a:t>De besluitvorming ligt bij de gemeenteraad.</a:t>
            </a:r>
          </a:p>
        </p:txBody>
      </p:sp>
    </p:spTree>
    <p:extLst>
      <p:ext uri="{BB962C8B-B14F-4D97-AF65-F5344CB8AC3E}">
        <p14:creationId xmlns:p14="http://schemas.microsoft.com/office/powerpoint/2010/main" val="3218135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097394-23C0-4078-8DDD-F373DD4201A5}"/>
              </a:ext>
            </a:extLst>
          </p:cNvPr>
          <p:cNvSpPr>
            <a:spLocks noGrp="1"/>
          </p:cNvSpPr>
          <p:nvPr>
            <p:ph type="title"/>
          </p:nvPr>
        </p:nvSpPr>
        <p:spPr/>
        <p:txBody>
          <a:bodyPr/>
          <a:lstStyle/>
          <a:p>
            <a:r>
              <a:rPr lang="nl-NL" b="1" dirty="0"/>
              <a:t>Vervolgtraject</a:t>
            </a:r>
          </a:p>
        </p:txBody>
      </p:sp>
      <p:sp>
        <p:nvSpPr>
          <p:cNvPr id="3" name="Tijdelijke aanduiding voor inhoud 2">
            <a:extLst>
              <a:ext uri="{FF2B5EF4-FFF2-40B4-BE49-F238E27FC236}">
                <a16:creationId xmlns:a16="http://schemas.microsoft.com/office/drawing/2014/main" id="{535651CC-E3AB-41DB-A716-BF9C53F15691}"/>
              </a:ext>
            </a:extLst>
          </p:cNvPr>
          <p:cNvSpPr>
            <a:spLocks noGrp="1"/>
          </p:cNvSpPr>
          <p:nvPr>
            <p:ph idx="1"/>
          </p:nvPr>
        </p:nvSpPr>
        <p:spPr/>
        <p:txBody>
          <a:bodyPr/>
          <a:lstStyle/>
          <a:p>
            <a:endParaRPr lang="nl-NL" dirty="0"/>
          </a:p>
          <a:p>
            <a:endParaRPr lang="nl-NL" dirty="0"/>
          </a:p>
        </p:txBody>
      </p:sp>
      <p:pic>
        <p:nvPicPr>
          <p:cNvPr id="4" name="Afbeelding 3">
            <a:extLst>
              <a:ext uri="{FF2B5EF4-FFF2-40B4-BE49-F238E27FC236}">
                <a16:creationId xmlns:a16="http://schemas.microsoft.com/office/drawing/2014/main" id="{EDADD53C-A8CA-7E52-560C-C4E640FBFBEA}"/>
              </a:ext>
            </a:extLst>
          </p:cNvPr>
          <p:cNvPicPr>
            <a:picLocks noChangeAspect="1"/>
          </p:cNvPicPr>
          <p:nvPr/>
        </p:nvPicPr>
        <p:blipFill>
          <a:blip r:embed="rId3"/>
          <a:stretch>
            <a:fillRect/>
          </a:stretch>
        </p:blipFill>
        <p:spPr>
          <a:xfrm>
            <a:off x="1025450" y="1987171"/>
            <a:ext cx="8274276" cy="3723818"/>
          </a:xfrm>
          <a:prstGeom prst="rect">
            <a:avLst/>
          </a:prstGeom>
        </p:spPr>
      </p:pic>
    </p:spTree>
    <p:extLst>
      <p:ext uri="{BB962C8B-B14F-4D97-AF65-F5344CB8AC3E}">
        <p14:creationId xmlns:p14="http://schemas.microsoft.com/office/powerpoint/2010/main" val="3225441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002885-8C83-494B-937C-C45CDD515AA6}"/>
              </a:ext>
            </a:extLst>
          </p:cNvPr>
          <p:cNvSpPr>
            <a:spLocks noGrp="1"/>
          </p:cNvSpPr>
          <p:nvPr>
            <p:ph type="title"/>
          </p:nvPr>
        </p:nvSpPr>
        <p:spPr/>
        <p:txBody>
          <a:bodyPr/>
          <a:lstStyle/>
          <a:p>
            <a:r>
              <a:rPr lang="nl-NL" b="1" dirty="0"/>
              <a:t>Vragen / Opmerkingen</a:t>
            </a:r>
          </a:p>
        </p:txBody>
      </p:sp>
      <p:sp>
        <p:nvSpPr>
          <p:cNvPr id="4" name="Tijdelijke aanduiding voor inhoud 3">
            <a:extLst>
              <a:ext uri="{FF2B5EF4-FFF2-40B4-BE49-F238E27FC236}">
                <a16:creationId xmlns:a16="http://schemas.microsoft.com/office/drawing/2014/main" id="{BB2AD498-AE60-AF13-63EE-9C6821488BAD}"/>
              </a:ext>
            </a:extLst>
          </p:cNvPr>
          <p:cNvSpPr>
            <a:spLocks noGrp="1"/>
          </p:cNvSpPr>
          <p:nvPr>
            <p:ph idx="1"/>
          </p:nvPr>
        </p:nvSpPr>
        <p:spPr/>
        <p:txBody>
          <a:bodyPr/>
          <a:lstStyle/>
          <a:p>
            <a:pPr marL="0" indent="0" algn="ctr">
              <a:buNone/>
            </a:pPr>
            <a:r>
              <a:rPr lang="nl-NL" altLang="nl-NL" sz="28700" dirty="0">
                <a:latin typeface="Arial" panose="020B0604020202020204" pitchFamily="34" charset="0"/>
                <a:ea typeface="ＭＳ Ｐゴシック" panose="020B0600070205080204" pitchFamily="34" charset="-128"/>
                <a:cs typeface="Arial" panose="020B0604020202020204" pitchFamily="34" charset="0"/>
              </a:rPr>
              <a:t>?</a:t>
            </a:r>
          </a:p>
          <a:p>
            <a:endParaRPr lang="nl-NL" dirty="0"/>
          </a:p>
        </p:txBody>
      </p:sp>
    </p:spTree>
    <p:extLst>
      <p:ext uri="{BB962C8B-B14F-4D97-AF65-F5344CB8AC3E}">
        <p14:creationId xmlns:p14="http://schemas.microsoft.com/office/powerpoint/2010/main" val="3643245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CC7CE2-7EAE-678F-0BA1-2E46845369BC}"/>
              </a:ext>
            </a:extLst>
          </p:cNvPr>
          <p:cNvSpPr>
            <a:spLocks noGrp="1"/>
          </p:cNvSpPr>
          <p:nvPr>
            <p:ph type="title"/>
          </p:nvPr>
        </p:nvSpPr>
        <p:spPr/>
        <p:txBody>
          <a:bodyPr/>
          <a:lstStyle/>
          <a:p>
            <a:r>
              <a:rPr lang="nl-NL" b="1" dirty="0"/>
              <a:t>Agenda</a:t>
            </a:r>
          </a:p>
        </p:txBody>
      </p:sp>
      <p:sp>
        <p:nvSpPr>
          <p:cNvPr id="3" name="Tijdelijke aanduiding voor inhoud 2">
            <a:extLst>
              <a:ext uri="{FF2B5EF4-FFF2-40B4-BE49-F238E27FC236}">
                <a16:creationId xmlns:a16="http://schemas.microsoft.com/office/drawing/2014/main" id="{017AB649-D978-1C49-7178-ED5392DB4965}"/>
              </a:ext>
            </a:extLst>
          </p:cNvPr>
          <p:cNvSpPr>
            <a:spLocks noGrp="1"/>
          </p:cNvSpPr>
          <p:nvPr>
            <p:ph idx="1"/>
          </p:nvPr>
        </p:nvSpPr>
        <p:spPr/>
        <p:txBody>
          <a:bodyPr>
            <a:normAutofit lnSpcReduction="10000"/>
          </a:bodyPr>
          <a:lstStyle/>
          <a:p>
            <a:r>
              <a:rPr lang="nl-NL" dirty="0"/>
              <a:t>Bestuurlijke verandering</a:t>
            </a:r>
          </a:p>
          <a:p>
            <a:r>
              <a:rPr lang="nl-NL" dirty="0"/>
              <a:t>Terugblik</a:t>
            </a:r>
          </a:p>
          <a:p>
            <a:r>
              <a:rPr lang="nl-NL" dirty="0"/>
              <a:t>De basis voor het programma van wensen</a:t>
            </a:r>
          </a:p>
          <a:p>
            <a:r>
              <a:rPr lang="nl-NL" dirty="0"/>
              <a:t>Studieresultaten</a:t>
            </a:r>
          </a:p>
          <a:p>
            <a:r>
              <a:rPr lang="nl-NL" dirty="0"/>
              <a:t>Voordelen nieuwbouw </a:t>
            </a:r>
          </a:p>
          <a:p>
            <a:r>
              <a:rPr lang="nl-NL" dirty="0"/>
              <a:t>Advies projectgroep</a:t>
            </a:r>
          </a:p>
          <a:p>
            <a:r>
              <a:rPr lang="nl-NL" dirty="0" err="1"/>
              <a:t>Mentimeter</a:t>
            </a:r>
            <a:endParaRPr lang="nl-NL" dirty="0"/>
          </a:p>
          <a:p>
            <a:r>
              <a:rPr lang="nl-NL" dirty="0"/>
              <a:t>Vervolgtraject</a:t>
            </a:r>
          </a:p>
          <a:p>
            <a:r>
              <a:rPr lang="nl-NL" dirty="0"/>
              <a:t>Vragen</a:t>
            </a:r>
          </a:p>
          <a:p>
            <a:endParaRPr lang="nl-NL" dirty="0"/>
          </a:p>
          <a:p>
            <a:endParaRPr lang="nl-NL" dirty="0"/>
          </a:p>
        </p:txBody>
      </p:sp>
    </p:spTree>
    <p:extLst>
      <p:ext uri="{BB962C8B-B14F-4D97-AF65-F5344CB8AC3E}">
        <p14:creationId xmlns:p14="http://schemas.microsoft.com/office/powerpoint/2010/main" val="3970195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2B22C-0FD4-F2E1-F888-F951C3F97033}"/>
              </a:ext>
            </a:extLst>
          </p:cNvPr>
          <p:cNvSpPr>
            <a:spLocks noGrp="1"/>
          </p:cNvSpPr>
          <p:nvPr>
            <p:ph type="title"/>
          </p:nvPr>
        </p:nvSpPr>
        <p:spPr/>
        <p:txBody>
          <a:bodyPr/>
          <a:lstStyle/>
          <a:p>
            <a:r>
              <a:rPr lang="nl-NL" b="1" dirty="0"/>
              <a:t>Bestuurlijke verandering</a:t>
            </a:r>
          </a:p>
        </p:txBody>
      </p:sp>
      <p:sp>
        <p:nvSpPr>
          <p:cNvPr id="3" name="Tijdelijke aanduiding voor inhoud 2">
            <a:extLst>
              <a:ext uri="{FF2B5EF4-FFF2-40B4-BE49-F238E27FC236}">
                <a16:creationId xmlns:a16="http://schemas.microsoft.com/office/drawing/2014/main" id="{27C382D8-9EC2-A056-F7F2-52AA4F8A58D7}"/>
              </a:ext>
            </a:extLst>
          </p:cNvPr>
          <p:cNvSpPr>
            <a:spLocks noGrp="1"/>
          </p:cNvSpPr>
          <p:nvPr>
            <p:ph idx="1"/>
          </p:nvPr>
        </p:nvSpPr>
        <p:spPr/>
        <p:txBody>
          <a:bodyPr/>
          <a:lstStyle/>
          <a:p>
            <a:r>
              <a:rPr lang="nl-NL" dirty="0"/>
              <a:t>Voorstellen nieuw bestuur Beheer dorpshuis Kats</a:t>
            </a:r>
          </a:p>
          <a:p>
            <a:endParaRPr lang="nl-NL" dirty="0"/>
          </a:p>
          <a:p>
            <a:r>
              <a:rPr lang="nl-NL" dirty="0"/>
              <a:t>Afscheid beheercommissie</a:t>
            </a:r>
          </a:p>
        </p:txBody>
      </p:sp>
    </p:spTree>
    <p:extLst>
      <p:ext uri="{BB962C8B-B14F-4D97-AF65-F5344CB8AC3E}">
        <p14:creationId xmlns:p14="http://schemas.microsoft.com/office/powerpoint/2010/main" val="544947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50E96E-E85C-4C51-923E-C0739057F568}"/>
              </a:ext>
            </a:extLst>
          </p:cNvPr>
          <p:cNvSpPr>
            <a:spLocks noGrp="1"/>
          </p:cNvSpPr>
          <p:nvPr>
            <p:ph type="title"/>
          </p:nvPr>
        </p:nvSpPr>
        <p:spPr/>
        <p:txBody>
          <a:bodyPr/>
          <a:lstStyle/>
          <a:p>
            <a:r>
              <a:rPr lang="nl-NL" b="1" dirty="0"/>
              <a:t>Terugblik	</a:t>
            </a:r>
          </a:p>
        </p:txBody>
      </p:sp>
      <p:sp>
        <p:nvSpPr>
          <p:cNvPr id="3" name="Tijdelijke aanduiding voor inhoud 2">
            <a:extLst>
              <a:ext uri="{FF2B5EF4-FFF2-40B4-BE49-F238E27FC236}">
                <a16:creationId xmlns:a16="http://schemas.microsoft.com/office/drawing/2014/main" id="{4A2F0DD8-4519-40C8-9151-FEE1543AB719}"/>
              </a:ext>
            </a:extLst>
          </p:cNvPr>
          <p:cNvSpPr>
            <a:spLocks noGrp="1"/>
          </p:cNvSpPr>
          <p:nvPr>
            <p:ph idx="1"/>
          </p:nvPr>
        </p:nvSpPr>
        <p:spPr/>
        <p:txBody>
          <a:bodyPr>
            <a:normAutofit lnSpcReduction="10000"/>
          </a:bodyPr>
          <a:lstStyle/>
          <a:p>
            <a:endParaRPr lang="nl-NL" dirty="0"/>
          </a:p>
          <a:p>
            <a:endParaRPr lang="nl-NL" dirty="0"/>
          </a:p>
          <a:p>
            <a:r>
              <a:rPr lang="nl-NL" dirty="0"/>
              <a:t>Vertrek huidige beheerder</a:t>
            </a:r>
          </a:p>
          <a:p>
            <a:r>
              <a:rPr lang="nl-NL" dirty="0"/>
              <a:t>Noodzaak tot renovatie dorpshuis</a:t>
            </a:r>
          </a:p>
          <a:p>
            <a:r>
              <a:rPr lang="nl-NL" dirty="0"/>
              <a:t>Notitie Toekomst Dorpshuis De Vriendschap</a:t>
            </a:r>
          </a:p>
          <a:p>
            <a:r>
              <a:rPr lang="nl-NL" dirty="0"/>
              <a:t>Enquête onder alle </a:t>
            </a:r>
            <a:r>
              <a:rPr lang="nl-NL" dirty="0" err="1"/>
              <a:t>Katsenaren</a:t>
            </a:r>
            <a:r>
              <a:rPr lang="nl-NL" dirty="0"/>
              <a:t> en diverse klankbordavonden</a:t>
            </a:r>
          </a:p>
          <a:p>
            <a:r>
              <a:rPr lang="nl-NL" dirty="0"/>
              <a:t>Rapport Toekomst Dorpshuis Kats</a:t>
            </a:r>
          </a:p>
          <a:p>
            <a:r>
              <a:rPr lang="nl-NL" dirty="0"/>
              <a:t>Raadsbesluit van 24 februari 2022</a:t>
            </a:r>
          </a:p>
          <a:p>
            <a:r>
              <a:rPr lang="nl-NL" dirty="0"/>
              <a:t>Voorstudietraject </a:t>
            </a:r>
          </a:p>
          <a:p>
            <a:pPr marL="0" indent="0">
              <a:buNone/>
            </a:pPr>
            <a:endParaRPr lang="nl-NL" dirty="0"/>
          </a:p>
          <a:p>
            <a:endParaRPr lang="nl-NL" dirty="0"/>
          </a:p>
          <a:p>
            <a:endParaRPr lang="nl-NL" dirty="0"/>
          </a:p>
        </p:txBody>
      </p:sp>
      <p:pic>
        <p:nvPicPr>
          <p:cNvPr id="5" name="Afbeelding 4">
            <a:extLst>
              <a:ext uri="{FF2B5EF4-FFF2-40B4-BE49-F238E27FC236}">
                <a16:creationId xmlns:a16="http://schemas.microsoft.com/office/drawing/2014/main" id="{9E5356DD-0B3C-4F20-AEB0-AC977A4452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447077"/>
            <a:ext cx="5514192" cy="2757096"/>
          </a:xfrm>
          <a:prstGeom prst="rect">
            <a:avLst/>
          </a:prstGeom>
        </p:spPr>
      </p:pic>
    </p:spTree>
    <p:extLst>
      <p:ext uri="{BB962C8B-B14F-4D97-AF65-F5344CB8AC3E}">
        <p14:creationId xmlns:p14="http://schemas.microsoft.com/office/powerpoint/2010/main" val="3673673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8369D2-201E-4D14-AD50-7E62D0F0085B}"/>
              </a:ext>
            </a:extLst>
          </p:cNvPr>
          <p:cNvSpPr>
            <a:spLocks noGrp="1"/>
          </p:cNvSpPr>
          <p:nvPr>
            <p:ph type="title"/>
          </p:nvPr>
        </p:nvSpPr>
        <p:spPr>
          <a:xfrm>
            <a:off x="838200" y="133350"/>
            <a:ext cx="9906000" cy="1325563"/>
          </a:xfrm>
        </p:spPr>
        <p:txBody>
          <a:bodyPr/>
          <a:lstStyle/>
          <a:p>
            <a:r>
              <a:rPr lang="nl-NL" b="1" dirty="0"/>
              <a:t>De basis voor het programma van wensen</a:t>
            </a:r>
            <a:endParaRPr lang="en-NL" b="1" dirty="0"/>
          </a:p>
        </p:txBody>
      </p:sp>
      <p:sp>
        <p:nvSpPr>
          <p:cNvPr id="3" name="Tijdelijke aanduiding voor inhoud 2">
            <a:extLst>
              <a:ext uri="{FF2B5EF4-FFF2-40B4-BE49-F238E27FC236}">
                <a16:creationId xmlns:a16="http://schemas.microsoft.com/office/drawing/2014/main" id="{200024B8-D05F-47F6-ABC3-BA8F69493F9D}"/>
              </a:ext>
            </a:extLst>
          </p:cNvPr>
          <p:cNvSpPr>
            <a:spLocks noGrp="1"/>
          </p:cNvSpPr>
          <p:nvPr>
            <p:ph idx="1"/>
          </p:nvPr>
        </p:nvSpPr>
        <p:spPr>
          <a:xfrm>
            <a:off x="946484" y="1324477"/>
            <a:ext cx="10407316" cy="5448300"/>
          </a:xfrm>
        </p:spPr>
        <p:txBody>
          <a:bodyPr>
            <a:normAutofit/>
          </a:bodyPr>
          <a:lstStyle/>
          <a:p>
            <a:pPr marL="0" indent="0">
              <a:buNone/>
            </a:pPr>
            <a:endParaRPr lang="en-US" b="1" dirty="0"/>
          </a:p>
          <a:p>
            <a:pPr marL="0" indent="0">
              <a:buNone/>
            </a:pPr>
            <a:r>
              <a:rPr lang="en-US" b="1" dirty="0" err="1"/>
              <a:t>Visie</a:t>
            </a:r>
            <a:r>
              <a:rPr lang="en-US" b="1" dirty="0"/>
              <a:t>: </a:t>
            </a:r>
            <a:r>
              <a:rPr lang="en-US" dirty="0" err="1"/>
              <a:t>Aantrekkelijk</a:t>
            </a:r>
            <a:r>
              <a:rPr lang="en-US" dirty="0"/>
              <a:t> en </a:t>
            </a:r>
            <a:r>
              <a:rPr lang="en-US" dirty="0" err="1"/>
              <a:t>duurzaam</a:t>
            </a:r>
            <a:r>
              <a:rPr lang="en-US" dirty="0"/>
              <a:t> </a:t>
            </a:r>
            <a:r>
              <a:rPr lang="en-US" dirty="0" err="1"/>
              <a:t>gebouw</a:t>
            </a:r>
            <a:r>
              <a:rPr lang="en-US" dirty="0"/>
              <a:t> met </a:t>
            </a:r>
            <a:r>
              <a:rPr lang="en-US" dirty="0" err="1"/>
              <a:t>ruime</a:t>
            </a:r>
            <a:r>
              <a:rPr lang="en-US" dirty="0"/>
              <a:t>, </a:t>
            </a:r>
            <a:r>
              <a:rPr lang="en-US" dirty="0" err="1"/>
              <a:t>praktischere</a:t>
            </a:r>
            <a:r>
              <a:rPr lang="en-US" dirty="0"/>
              <a:t> </a:t>
            </a:r>
            <a:r>
              <a:rPr lang="en-US" dirty="0" err="1"/>
              <a:t>indeling</a:t>
            </a:r>
            <a:r>
              <a:rPr lang="en-US" dirty="0"/>
              <a:t> en een open, </a:t>
            </a:r>
            <a:r>
              <a:rPr lang="en-US" dirty="0" err="1"/>
              <a:t>gezellige</a:t>
            </a:r>
            <a:r>
              <a:rPr lang="en-US" dirty="0"/>
              <a:t> </a:t>
            </a:r>
            <a:r>
              <a:rPr lang="en-US" dirty="0" err="1"/>
              <a:t>sfeer</a:t>
            </a:r>
            <a:r>
              <a:rPr lang="en-US" dirty="0"/>
              <a:t> en </a:t>
            </a:r>
            <a:r>
              <a:rPr lang="en-US" dirty="0" err="1"/>
              <a:t>ruimere</a:t>
            </a:r>
            <a:r>
              <a:rPr lang="en-US" dirty="0"/>
              <a:t> </a:t>
            </a:r>
            <a:r>
              <a:rPr lang="en-US" dirty="0" err="1"/>
              <a:t>openingstijden</a:t>
            </a:r>
            <a:r>
              <a:rPr lang="en-US" dirty="0"/>
              <a:t>.</a:t>
            </a:r>
          </a:p>
          <a:p>
            <a:pPr marL="0" indent="0">
              <a:buNone/>
            </a:pPr>
            <a:endParaRPr lang="en-US" dirty="0"/>
          </a:p>
          <a:p>
            <a:pPr marL="0" indent="0">
              <a:buNone/>
            </a:pPr>
            <a:r>
              <a:rPr lang="en-US" b="1" dirty="0" err="1"/>
              <a:t>Resultaten</a:t>
            </a:r>
            <a:r>
              <a:rPr lang="en-US" dirty="0"/>
              <a:t> van de </a:t>
            </a:r>
            <a:r>
              <a:rPr lang="en-US" dirty="0" err="1"/>
              <a:t>enquête</a:t>
            </a:r>
            <a:r>
              <a:rPr lang="en-US" dirty="0"/>
              <a:t> en </a:t>
            </a:r>
            <a:r>
              <a:rPr lang="en-US" dirty="0" err="1"/>
              <a:t>brainstormsessie</a:t>
            </a:r>
            <a:r>
              <a:rPr lang="en-US" dirty="0"/>
              <a:t> met </a:t>
            </a:r>
            <a:r>
              <a:rPr lang="en-US" dirty="0" err="1"/>
              <a:t>klankbordgroep</a:t>
            </a:r>
            <a:endParaRPr lang="en-US" dirty="0"/>
          </a:p>
          <a:p>
            <a:pPr marL="0" indent="0">
              <a:buNone/>
            </a:pPr>
            <a:endParaRPr lang="en-US" sz="3600" dirty="0"/>
          </a:p>
          <a:p>
            <a:pPr marL="0" indent="0" algn="ctr">
              <a:buNone/>
            </a:pPr>
            <a:endParaRPr lang="en-US" sz="3600" dirty="0"/>
          </a:p>
          <a:p>
            <a:pPr lvl="1"/>
            <a:endParaRPr lang="en-NL" dirty="0"/>
          </a:p>
        </p:txBody>
      </p:sp>
    </p:spTree>
    <p:extLst>
      <p:ext uri="{BB962C8B-B14F-4D97-AF65-F5344CB8AC3E}">
        <p14:creationId xmlns:p14="http://schemas.microsoft.com/office/powerpoint/2010/main" val="3470132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7A46A2-F43F-4658-A632-DF6B0F669318}"/>
              </a:ext>
            </a:extLst>
          </p:cNvPr>
          <p:cNvSpPr>
            <a:spLocks noGrp="1"/>
          </p:cNvSpPr>
          <p:nvPr>
            <p:ph type="title"/>
          </p:nvPr>
        </p:nvSpPr>
        <p:spPr>
          <a:xfrm>
            <a:off x="838200" y="365126"/>
            <a:ext cx="10515600" cy="1174916"/>
          </a:xfrm>
        </p:spPr>
        <p:txBody>
          <a:bodyPr/>
          <a:lstStyle/>
          <a:p>
            <a:r>
              <a:rPr lang="nl-NL" b="1" dirty="0"/>
              <a:t>De basis voor het programma van wensen</a:t>
            </a:r>
            <a:endParaRPr lang="nl-NL" dirty="0"/>
          </a:p>
        </p:txBody>
      </p:sp>
      <p:sp>
        <p:nvSpPr>
          <p:cNvPr id="3" name="Tijdelijke aanduiding voor inhoud 2">
            <a:extLst>
              <a:ext uri="{FF2B5EF4-FFF2-40B4-BE49-F238E27FC236}">
                <a16:creationId xmlns:a16="http://schemas.microsoft.com/office/drawing/2014/main" id="{6FB18B52-DFE3-4E27-A2A9-29518A2F70F2}"/>
              </a:ext>
            </a:extLst>
          </p:cNvPr>
          <p:cNvSpPr>
            <a:spLocks noGrp="1"/>
          </p:cNvSpPr>
          <p:nvPr>
            <p:ph idx="1"/>
          </p:nvPr>
        </p:nvSpPr>
        <p:spPr>
          <a:xfrm>
            <a:off x="838200" y="1315452"/>
            <a:ext cx="10515600" cy="5590674"/>
          </a:xfrm>
        </p:spPr>
        <p:txBody>
          <a:bodyPr>
            <a:normAutofit/>
          </a:bodyPr>
          <a:lstStyle/>
          <a:p>
            <a:pPr marL="0" indent="0">
              <a:buNone/>
            </a:pPr>
            <a:endParaRPr lang="en-US" b="1" dirty="0"/>
          </a:p>
          <a:p>
            <a:pPr marL="0" indent="0">
              <a:buNone/>
            </a:pPr>
            <a:r>
              <a:rPr lang="en-US" b="1" dirty="0" err="1"/>
              <a:t>Behoud</a:t>
            </a:r>
            <a:r>
              <a:rPr lang="en-US" b="1" dirty="0"/>
              <a:t> en </a:t>
            </a:r>
            <a:r>
              <a:rPr lang="en-US" b="1" dirty="0" err="1"/>
              <a:t>verbeteren</a:t>
            </a:r>
            <a:r>
              <a:rPr lang="en-US" b="1" dirty="0"/>
              <a:t> van </a:t>
            </a:r>
            <a:r>
              <a:rPr lang="en-US" b="1" dirty="0" err="1"/>
              <a:t>bestaand</a:t>
            </a:r>
            <a:r>
              <a:rPr lang="en-US" b="1" dirty="0"/>
              <a:t> </a:t>
            </a:r>
            <a:r>
              <a:rPr lang="en-US" b="1" dirty="0" err="1"/>
              <a:t>aanbod</a:t>
            </a:r>
            <a:r>
              <a:rPr lang="en-US" b="1" dirty="0"/>
              <a:t>:</a:t>
            </a:r>
          </a:p>
          <a:p>
            <a:r>
              <a:rPr lang="en-US" dirty="0"/>
              <a:t>Bar	</a:t>
            </a:r>
          </a:p>
          <a:p>
            <a:r>
              <a:rPr lang="en-US" dirty="0" err="1"/>
              <a:t>Bikkels</a:t>
            </a:r>
            <a:endParaRPr lang="en-US" dirty="0"/>
          </a:p>
          <a:p>
            <a:r>
              <a:rPr lang="en-US" dirty="0" err="1"/>
              <a:t>Biljart</a:t>
            </a:r>
            <a:r>
              <a:rPr lang="en-US" dirty="0"/>
              <a:t>	</a:t>
            </a:r>
          </a:p>
          <a:p>
            <a:r>
              <a:rPr lang="en-US" dirty="0"/>
              <a:t>Badminton</a:t>
            </a:r>
          </a:p>
          <a:p>
            <a:r>
              <a:rPr lang="en-US" dirty="0" err="1"/>
              <a:t>Winkeltje</a:t>
            </a:r>
            <a:r>
              <a:rPr lang="en-US" dirty="0"/>
              <a:t> </a:t>
            </a:r>
            <a:endParaRPr lang="en-US" dirty="0">
              <a:sym typeface="Wingdings" panose="05000000000000000000" pitchFamily="2" charset="2"/>
            </a:endParaRPr>
          </a:p>
          <a:p>
            <a:r>
              <a:rPr lang="en-US" dirty="0" err="1"/>
              <a:t>Evenementen</a:t>
            </a:r>
            <a:r>
              <a:rPr lang="en-US" dirty="0"/>
              <a:t> </a:t>
            </a:r>
          </a:p>
          <a:p>
            <a:endParaRPr lang="nl-NL" sz="1100" dirty="0"/>
          </a:p>
        </p:txBody>
      </p:sp>
    </p:spTree>
    <p:extLst>
      <p:ext uri="{BB962C8B-B14F-4D97-AF65-F5344CB8AC3E}">
        <p14:creationId xmlns:p14="http://schemas.microsoft.com/office/powerpoint/2010/main" val="4123305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C41C-DCCC-AB4D-D9FB-65BF77C447F0}"/>
              </a:ext>
            </a:extLst>
          </p:cNvPr>
          <p:cNvSpPr>
            <a:spLocks noGrp="1"/>
          </p:cNvSpPr>
          <p:nvPr>
            <p:ph type="title"/>
          </p:nvPr>
        </p:nvSpPr>
        <p:spPr/>
        <p:txBody>
          <a:bodyPr/>
          <a:lstStyle/>
          <a:p>
            <a:r>
              <a:rPr lang="nl-NL" b="1" dirty="0"/>
              <a:t>De basis voor het programma van wensen</a:t>
            </a:r>
            <a:endParaRPr lang="nl-NL" dirty="0"/>
          </a:p>
        </p:txBody>
      </p:sp>
      <p:sp>
        <p:nvSpPr>
          <p:cNvPr id="3" name="Tijdelijke aanduiding voor inhoud 2">
            <a:extLst>
              <a:ext uri="{FF2B5EF4-FFF2-40B4-BE49-F238E27FC236}">
                <a16:creationId xmlns:a16="http://schemas.microsoft.com/office/drawing/2014/main" id="{46552075-07F2-6046-2BFE-DDBE7DA6EAAF}"/>
              </a:ext>
            </a:extLst>
          </p:cNvPr>
          <p:cNvSpPr>
            <a:spLocks noGrp="1"/>
          </p:cNvSpPr>
          <p:nvPr>
            <p:ph idx="1"/>
          </p:nvPr>
        </p:nvSpPr>
        <p:spPr/>
        <p:txBody>
          <a:bodyPr>
            <a:normAutofit/>
          </a:bodyPr>
          <a:lstStyle/>
          <a:p>
            <a:pPr marL="0" indent="0">
              <a:buNone/>
            </a:pPr>
            <a:r>
              <a:rPr lang="en-US" b="1" dirty="0" err="1"/>
              <a:t>Aangevuld</a:t>
            </a:r>
            <a:r>
              <a:rPr lang="en-US" b="1" dirty="0"/>
              <a:t> met </a:t>
            </a:r>
            <a:r>
              <a:rPr lang="en-US" b="1" dirty="0" err="1"/>
              <a:t>nieuwe</a:t>
            </a:r>
            <a:r>
              <a:rPr lang="en-US" b="1" dirty="0"/>
              <a:t> </a:t>
            </a:r>
            <a:r>
              <a:rPr lang="en-US" b="1" dirty="0" err="1"/>
              <a:t>functies</a:t>
            </a:r>
            <a:r>
              <a:rPr lang="en-US" b="1" dirty="0"/>
              <a:t>:</a:t>
            </a:r>
          </a:p>
          <a:p>
            <a:r>
              <a:rPr lang="en-US" dirty="0" err="1"/>
              <a:t>Horeca</a:t>
            </a:r>
            <a:r>
              <a:rPr lang="en-US" dirty="0"/>
              <a:t> met </a:t>
            </a:r>
            <a:r>
              <a:rPr lang="en-US" dirty="0" err="1"/>
              <a:t>terras</a:t>
            </a:r>
            <a:endParaRPr lang="en-US" dirty="0"/>
          </a:p>
          <a:p>
            <a:r>
              <a:rPr lang="en-US" dirty="0" err="1"/>
              <a:t>Zorgruimte</a:t>
            </a:r>
            <a:r>
              <a:rPr lang="en-US" dirty="0"/>
              <a:t> en </a:t>
            </a:r>
            <a:r>
              <a:rPr lang="en-US" dirty="0" err="1"/>
              <a:t>medicijnafhaalpunt</a:t>
            </a:r>
            <a:endParaRPr lang="en-US" dirty="0"/>
          </a:p>
          <a:p>
            <a:r>
              <a:rPr lang="en-US" dirty="0" err="1"/>
              <a:t>Pakketafhaalpunt</a:t>
            </a:r>
            <a:endParaRPr lang="en-US" dirty="0"/>
          </a:p>
          <a:p>
            <a:r>
              <a:rPr lang="en-US" dirty="0"/>
              <a:t>Fitness</a:t>
            </a:r>
          </a:p>
          <a:p>
            <a:r>
              <a:rPr lang="en-US" dirty="0"/>
              <a:t>Diverse </a:t>
            </a:r>
            <a:r>
              <a:rPr lang="en-US" dirty="0" err="1"/>
              <a:t>smaakvolle</a:t>
            </a:r>
            <a:r>
              <a:rPr lang="en-US" dirty="0"/>
              <a:t>, </a:t>
            </a:r>
            <a:r>
              <a:rPr lang="en-US" dirty="0" err="1"/>
              <a:t>functionele</a:t>
            </a:r>
            <a:r>
              <a:rPr lang="en-US" dirty="0"/>
              <a:t> </a:t>
            </a:r>
            <a:r>
              <a:rPr lang="en-US" dirty="0" err="1"/>
              <a:t>ruimtes</a:t>
            </a:r>
            <a:r>
              <a:rPr lang="en-US" dirty="0"/>
              <a:t> </a:t>
            </a:r>
            <a:r>
              <a:rPr lang="en-US" dirty="0" err="1"/>
              <a:t>voor</a:t>
            </a:r>
            <a:r>
              <a:rPr lang="en-US" dirty="0"/>
              <a:t> </a:t>
            </a:r>
            <a:r>
              <a:rPr lang="en-US" dirty="0" err="1"/>
              <a:t>o.a.</a:t>
            </a:r>
            <a:r>
              <a:rPr lang="en-US" dirty="0"/>
              <a:t> workshops/ </a:t>
            </a:r>
            <a:r>
              <a:rPr lang="en-US" dirty="0" err="1"/>
              <a:t>verhuur</a:t>
            </a:r>
            <a:r>
              <a:rPr lang="en-US"/>
              <a:t>/ jeugd</a:t>
            </a:r>
            <a:r>
              <a:rPr lang="en-US" dirty="0"/>
              <a:t>/ ZZP’ </a:t>
            </a:r>
            <a:r>
              <a:rPr lang="en-US" dirty="0" err="1"/>
              <a:t>ers</a:t>
            </a:r>
            <a:r>
              <a:rPr lang="en-US" dirty="0"/>
              <a:t>/ </a:t>
            </a:r>
            <a:r>
              <a:rPr lang="en-US" dirty="0" err="1"/>
              <a:t>exposities</a:t>
            </a:r>
            <a:endParaRPr lang="en-US" dirty="0"/>
          </a:p>
          <a:p>
            <a:r>
              <a:rPr lang="en-US" dirty="0" err="1"/>
              <a:t>Optioneel</a:t>
            </a:r>
            <a:r>
              <a:rPr lang="en-US" dirty="0"/>
              <a:t>: </a:t>
            </a:r>
            <a:r>
              <a:rPr lang="en-US" dirty="0" err="1"/>
              <a:t>appartementen</a:t>
            </a:r>
            <a:endParaRPr lang="en-US" dirty="0"/>
          </a:p>
          <a:p>
            <a:endParaRPr lang="nl-NL" dirty="0"/>
          </a:p>
        </p:txBody>
      </p:sp>
    </p:spTree>
    <p:extLst>
      <p:ext uri="{BB962C8B-B14F-4D97-AF65-F5344CB8AC3E}">
        <p14:creationId xmlns:p14="http://schemas.microsoft.com/office/powerpoint/2010/main" val="672556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EA155F-51DD-4E5D-8DD5-504D24E7BA1E}"/>
              </a:ext>
            </a:extLst>
          </p:cNvPr>
          <p:cNvSpPr>
            <a:spLocks noGrp="1"/>
          </p:cNvSpPr>
          <p:nvPr>
            <p:ph type="title"/>
          </p:nvPr>
        </p:nvSpPr>
        <p:spPr/>
        <p:txBody>
          <a:bodyPr/>
          <a:lstStyle/>
          <a:p>
            <a:r>
              <a:rPr lang="nl-NL" b="1" dirty="0"/>
              <a:t>Presentatie studieresultaten	</a:t>
            </a:r>
          </a:p>
        </p:txBody>
      </p:sp>
      <p:sp>
        <p:nvSpPr>
          <p:cNvPr id="3" name="Tijdelijke aanduiding voor inhoud 2">
            <a:extLst>
              <a:ext uri="{FF2B5EF4-FFF2-40B4-BE49-F238E27FC236}">
                <a16:creationId xmlns:a16="http://schemas.microsoft.com/office/drawing/2014/main" id="{C5D912EF-FEF8-4920-8284-E6538E19BCD1}"/>
              </a:ext>
            </a:extLst>
          </p:cNvPr>
          <p:cNvSpPr>
            <a:spLocks noGrp="1"/>
          </p:cNvSpPr>
          <p:nvPr>
            <p:ph idx="1"/>
          </p:nvPr>
        </p:nvSpPr>
        <p:spPr/>
        <p:txBody>
          <a:bodyPr>
            <a:normAutofit/>
          </a:bodyPr>
          <a:lstStyle/>
          <a:p>
            <a:pPr marL="0" indent="0">
              <a:buNone/>
              <a:defRPr/>
            </a:pPr>
            <a:r>
              <a:rPr lang="nl-NL" altLang="nl-NL" b="1" dirty="0">
                <a:latin typeface="Arial" panose="020B0604020202020204" pitchFamily="34" charset="0"/>
                <a:ea typeface="ＭＳ Ｐゴシック" panose="020B0600070205080204" pitchFamily="34" charset="-128"/>
                <a:cs typeface="Arial" panose="020B0604020202020204" pitchFamily="34" charset="0"/>
              </a:rPr>
              <a:t>Door Joris Molenaar</a:t>
            </a:r>
          </a:p>
          <a:p>
            <a:pPr marL="285750" indent="-285750">
              <a:buFont typeface="Arial" panose="020B0604020202020204" pitchFamily="34" charset="0"/>
              <a:buChar char="•"/>
              <a:defRPr/>
            </a:pPr>
            <a:r>
              <a:rPr lang="nl-NL" altLang="nl-NL" dirty="0">
                <a:latin typeface="Arial" panose="020B0604020202020204" pitchFamily="34" charset="0"/>
                <a:ea typeface="ＭＳ Ｐゴシック" panose="020B0600070205080204" pitchFamily="34" charset="-128"/>
                <a:cs typeface="Arial" panose="020B0604020202020204" pitchFamily="34" charset="0"/>
              </a:rPr>
              <a:t>Huidige indeling </a:t>
            </a:r>
          </a:p>
          <a:p>
            <a:pPr marL="285750" indent="-285750">
              <a:buFont typeface="Arial" panose="020B0604020202020204" pitchFamily="34" charset="0"/>
              <a:buChar char="•"/>
              <a:defRPr/>
            </a:pPr>
            <a:r>
              <a:rPr lang="nl-NL" altLang="nl-NL" dirty="0">
                <a:latin typeface="Arial" panose="020B0604020202020204" pitchFamily="34" charset="0"/>
                <a:ea typeface="ＭＳ Ｐゴシック" panose="020B0600070205080204" pitchFamily="34" charset="-128"/>
                <a:cs typeface="Arial" panose="020B0604020202020204" pitchFamily="34" charset="0"/>
              </a:rPr>
              <a:t>Programma van wensen</a:t>
            </a:r>
          </a:p>
          <a:p>
            <a:pPr marL="285750" indent="-285750">
              <a:buFont typeface="Arial" panose="020B0604020202020204" pitchFamily="34" charset="0"/>
              <a:buChar char="•"/>
              <a:defRPr/>
            </a:pPr>
            <a:r>
              <a:rPr lang="nl-NL" altLang="nl-NL" dirty="0">
                <a:latin typeface="Arial" panose="020B0604020202020204" pitchFamily="34" charset="0"/>
                <a:ea typeface="ＭＳ Ｐゴシック" panose="020B0600070205080204" pitchFamily="34" charset="-128"/>
                <a:cs typeface="Arial" panose="020B0604020202020204" pitchFamily="34" charset="0"/>
              </a:rPr>
              <a:t>Renovatie</a:t>
            </a:r>
          </a:p>
          <a:p>
            <a:pPr marL="285750" indent="-285750">
              <a:buFont typeface="Arial" panose="020B0604020202020204" pitchFamily="34" charset="0"/>
              <a:buChar char="•"/>
              <a:defRPr/>
            </a:pPr>
            <a:r>
              <a:rPr lang="nl-NL" altLang="nl-NL" dirty="0">
                <a:latin typeface="Arial" panose="020B0604020202020204" pitchFamily="34" charset="0"/>
                <a:ea typeface="ＭＳ Ｐゴシック" panose="020B0600070205080204" pitchFamily="34" charset="-128"/>
                <a:cs typeface="Arial" panose="020B0604020202020204" pitchFamily="34" charset="0"/>
              </a:rPr>
              <a:t>Nieuwbouw </a:t>
            </a:r>
          </a:p>
          <a:p>
            <a:pPr marL="285750" indent="-285750">
              <a:buFont typeface="Arial" panose="020B0604020202020204" pitchFamily="34" charset="0"/>
              <a:buChar char="•"/>
              <a:defRPr/>
            </a:pPr>
            <a:r>
              <a:rPr lang="nl-NL" altLang="nl-NL" dirty="0">
                <a:latin typeface="Arial" panose="020B0604020202020204" pitchFamily="34" charset="0"/>
                <a:ea typeface="ＭＳ Ｐゴシック" panose="020B0600070205080204" pitchFamily="34" charset="-128"/>
                <a:cs typeface="Arial" panose="020B0604020202020204" pitchFamily="34" charset="0"/>
              </a:rPr>
              <a:t>Alternatieve locatie en inbreidingsmogelijkheid</a:t>
            </a:r>
          </a:p>
          <a:p>
            <a:pPr marL="285750" indent="-285750">
              <a:buFont typeface="Arial" panose="020B0604020202020204" pitchFamily="34" charset="0"/>
              <a:buChar char="•"/>
              <a:defRPr/>
            </a:pPr>
            <a:r>
              <a:rPr lang="nl-NL" altLang="nl-NL" dirty="0">
                <a:latin typeface="Arial" panose="020B0604020202020204" pitchFamily="34" charset="0"/>
                <a:ea typeface="ＭＳ Ｐゴシック" panose="020B0600070205080204" pitchFamily="34" charset="-128"/>
                <a:cs typeface="Arial" panose="020B0604020202020204" pitchFamily="34" charset="0"/>
              </a:rPr>
              <a:t>Sterkte/Zwakte analyse</a:t>
            </a:r>
          </a:p>
          <a:p>
            <a:pPr marL="0" indent="0">
              <a:buNone/>
            </a:pPr>
            <a:endParaRPr lang="nl-NL" b="1" dirty="0"/>
          </a:p>
          <a:p>
            <a:pPr marL="0" indent="0">
              <a:buNone/>
            </a:pPr>
            <a:endParaRPr lang="nl-NL" dirty="0"/>
          </a:p>
        </p:txBody>
      </p:sp>
    </p:spTree>
    <p:extLst>
      <p:ext uri="{BB962C8B-B14F-4D97-AF65-F5344CB8AC3E}">
        <p14:creationId xmlns:p14="http://schemas.microsoft.com/office/powerpoint/2010/main" val="2840880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D2EF25-9B9B-44BE-AD89-2466BAB0467F}"/>
              </a:ext>
            </a:extLst>
          </p:cNvPr>
          <p:cNvSpPr>
            <a:spLocks noGrp="1"/>
          </p:cNvSpPr>
          <p:nvPr>
            <p:ph type="title"/>
          </p:nvPr>
        </p:nvSpPr>
        <p:spPr/>
        <p:txBody>
          <a:bodyPr/>
          <a:lstStyle/>
          <a:p>
            <a:r>
              <a:rPr lang="nl-NL" b="1" dirty="0"/>
              <a:t>Voordelen nieuwbouw </a:t>
            </a:r>
            <a:r>
              <a:rPr lang="nl-NL" b="1" dirty="0" err="1"/>
              <a:t>Noordlangeweg</a:t>
            </a:r>
            <a:endParaRPr lang="nl-NL" b="1" dirty="0"/>
          </a:p>
        </p:txBody>
      </p:sp>
      <p:sp>
        <p:nvSpPr>
          <p:cNvPr id="3" name="Tijdelijke aanduiding voor inhoud 2">
            <a:extLst>
              <a:ext uri="{FF2B5EF4-FFF2-40B4-BE49-F238E27FC236}">
                <a16:creationId xmlns:a16="http://schemas.microsoft.com/office/drawing/2014/main" id="{78099FA4-6858-4A0F-87C7-9012BBF1C9D8}"/>
              </a:ext>
            </a:extLst>
          </p:cNvPr>
          <p:cNvSpPr>
            <a:spLocks noGrp="1"/>
          </p:cNvSpPr>
          <p:nvPr>
            <p:ph idx="1"/>
          </p:nvPr>
        </p:nvSpPr>
        <p:spPr/>
        <p:txBody>
          <a:bodyPr>
            <a:normAutofit/>
          </a:bodyPr>
          <a:lstStyle/>
          <a:p>
            <a:pPr marL="285750" indent="-285750">
              <a:buFont typeface="Arial" panose="020B0604020202020204" pitchFamily="34" charset="0"/>
              <a:buChar char="•"/>
            </a:pPr>
            <a:r>
              <a:rPr lang="nl-NL" altLang="nl-NL" dirty="0">
                <a:latin typeface="Arial" panose="020B0604020202020204" pitchFamily="34" charset="0"/>
                <a:ea typeface="ＭＳ Ｐゴシック" panose="020B0600070205080204" pitchFamily="34" charset="-128"/>
                <a:cs typeface="Arial" panose="020B0604020202020204" pitchFamily="34" charset="0"/>
              </a:rPr>
              <a:t>Kwaliteit en duurzaamheid</a:t>
            </a:r>
          </a:p>
          <a:p>
            <a:pPr marL="285750" indent="-285750">
              <a:buFont typeface="Arial" panose="020B0604020202020204" pitchFamily="34" charset="0"/>
              <a:buChar char="•"/>
            </a:pPr>
            <a:r>
              <a:rPr lang="nl-NL" altLang="nl-NL" dirty="0">
                <a:latin typeface="Arial" panose="020B0604020202020204" pitchFamily="34" charset="0"/>
                <a:ea typeface="ＭＳ Ｐゴシック" panose="020B0600070205080204" pitchFamily="34" charset="-128"/>
                <a:cs typeface="Arial" panose="020B0604020202020204" pitchFamily="34" charset="0"/>
              </a:rPr>
              <a:t>Kansen voor woningbouw en inbreiding</a:t>
            </a:r>
          </a:p>
          <a:p>
            <a:pPr marL="285750" indent="-285750">
              <a:buFont typeface="Arial" panose="020B0604020202020204" pitchFamily="34" charset="0"/>
              <a:buChar char="•"/>
            </a:pPr>
            <a:r>
              <a:rPr lang="nl-NL" altLang="nl-NL" dirty="0">
                <a:latin typeface="Arial" panose="020B0604020202020204" pitchFamily="34" charset="0"/>
                <a:ea typeface="ＭＳ Ｐゴシック" panose="020B0600070205080204" pitchFamily="34" charset="-128"/>
                <a:cs typeface="Arial" panose="020B0604020202020204" pitchFamily="34" charset="0"/>
              </a:rPr>
              <a:t>Meer vrijheid voor ontwerp en ruimtelijke inpassing</a:t>
            </a:r>
          </a:p>
          <a:p>
            <a:pPr marL="285750" indent="-285750">
              <a:buFont typeface="Arial" panose="020B0604020202020204" pitchFamily="34" charset="0"/>
              <a:buChar char="•"/>
            </a:pPr>
            <a:r>
              <a:rPr lang="nl-NL" altLang="nl-NL" dirty="0">
                <a:latin typeface="Arial" panose="020B0604020202020204" pitchFamily="34" charset="0"/>
                <a:ea typeface="ＭＳ Ｐゴシック" panose="020B0600070205080204" pitchFamily="34" charset="-128"/>
                <a:cs typeface="Arial" panose="020B0604020202020204" pitchFamily="34" charset="0"/>
              </a:rPr>
              <a:t>Aantrekkelijk aangezicht voor het dorp</a:t>
            </a:r>
          </a:p>
          <a:p>
            <a:pPr marL="285750" indent="-285750">
              <a:buFont typeface="Arial" panose="020B0604020202020204" pitchFamily="34" charset="0"/>
              <a:buChar char="•"/>
            </a:pPr>
            <a:r>
              <a:rPr lang="nl-NL" altLang="nl-NL" dirty="0">
                <a:latin typeface="Arial" panose="020B0604020202020204" pitchFamily="34" charset="0"/>
                <a:ea typeface="ＭＳ Ｐゴシック" panose="020B0600070205080204" pitchFamily="34" charset="-128"/>
                <a:cs typeface="Arial" panose="020B0604020202020204" pitchFamily="34" charset="0"/>
              </a:rPr>
              <a:t>Parkeergelegenheid</a:t>
            </a:r>
          </a:p>
          <a:p>
            <a:pPr marL="285750" indent="-285750">
              <a:buFont typeface="Arial" panose="020B0604020202020204" pitchFamily="34" charset="0"/>
              <a:buChar char="•"/>
            </a:pPr>
            <a:r>
              <a:rPr lang="nl-NL" altLang="nl-NL" dirty="0" err="1">
                <a:latin typeface="Arial" panose="020B0604020202020204" pitchFamily="34" charset="0"/>
                <a:ea typeface="ＭＳ Ｐゴシック" panose="020B0600070205080204" pitchFamily="34" charset="-128"/>
                <a:cs typeface="Arial" panose="020B0604020202020204" pitchFamily="34" charset="0"/>
              </a:rPr>
              <a:t>Doorfunctioneren</a:t>
            </a:r>
            <a:r>
              <a:rPr lang="nl-NL" altLang="nl-NL" dirty="0">
                <a:latin typeface="Arial" panose="020B0604020202020204" pitchFamily="34" charset="0"/>
                <a:ea typeface="ＭＳ Ｐゴシック" panose="020B0600070205080204" pitchFamily="34" charset="-128"/>
                <a:cs typeface="Arial" panose="020B0604020202020204" pitchFamily="34" charset="0"/>
              </a:rPr>
              <a:t> van huidig dorpshuis ten tijde van bouw</a:t>
            </a:r>
          </a:p>
          <a:p>
            <a:pPr marL="457200" lvl="1" indent="0">
              <a:buNone/>
            </a:pPr>
            <a:endParaRPr lang="nl-NL" dirty="0"/>
          </a:p>
          <a:p>
            <a:pPr marL="0" indent="0">
              <a:buNone/>
            </a:pPr>
            <a:endParaRPr lang="nl-NL" dirty="0"/>
          </a:p>
        </p:txBody>
      </p:sp>
    </p:spTree>
    <p:extLst>
      <p:ext uri="{BB962C8B-B14F-4D97-AF65-F5344CB8AC3E}">
        <p14:creationId xmlns:p14="http://schemas.microsoft.com/office/powerpoint/2010/main" val="103556486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888</Words>
  <Application>Microsoft Office PowerPoint</Application>
  <PresentationFormat>Breedbeeld</PresentationFormat>
  <Paragraphs>103</Paragraphs>
  <Slides>13</Slides>
  <Notes>9</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Calibri Light</vt:lpstr>
      <vt:lpstr>Symbol</vt:lpstr>
      <vt:lpstr>Kantoorthema</vt:lpstr>
      <vt:lpstr>Toekomst Dorpshuis Kats</vt:lpstr>
      <vt:lpstr>Agenda</vt:lpstr>
      <vt:lpstr>Bestuurlijke verandering</vt:lpstr>
      <vt:lpstr>Terugblik </vt:lpstr>
      <vt:lpstr>De basis voor het programma van wensen</vt:lpstr>
      <vt:lpstr>De basis voor het programma van wensen</vt:lpstr>
      <vt:lpstr>De basis voor het programma van wensen</vt:lpstr>
      <vt:lpstr>Presentatie studieresultaten </vt:lpstr>
      <vt:lpstr>Voordelen nieuwbouw Noordlangeweg</vt:lpstr>
      <vt:lpstr>Advies projectgroep Toekomst dorpshuis Kats</vt:lpstr>
      <vt:lpstr>Wij zijn benieuwd naar jullie mening</vt:lpstr>
      <vt:lpstr>Vervolgtraject</vt:lpstr>
      <vt:lpstr>Vragen / Opmerkingen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Toekomst Dorpshuis Kats Enquête resultaten</dc:title>
  <dc:creator>jaspal singh</dc:creator>
  <cp:lastModifiedBy>Karin  Singh</cp:lastModifiedBy>
  <cp:revision>40</cp:revision>
  <cp:lastPrinted>2023-02-16T10:21:18Z</cp:lastPrinted>
  <dcterms:created xsi:type="dcterms:W3CDTF">2021-03-31T07:54:38Z</dcterms:created>
  <dcterms:modified xsi:type="dcterms:W3CDTF">2023-02-17T09:23:27Z</dcterms:modified>
</cp:coreProperties>
</file>